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2"/>
  </p:notesMasterIdLst>
  <p:sldIdLst>
    <p:sldId id="256" r:id="rId2"/>
    <p:sldId id="264" r:id="rId3"/>
    <p:sldId id="265" r:id="rId4"/>
    <p:sldId id="266" r:id="rId5"/>
    <p:sldId id="267" r:id="rId6"/>
    <p:sldId id="268" r:id="rId7"/>
    <p:sldId id="269" r:id="rId8"/>
    <p:sldId id="270" r:id="rId9"/>
    <p:sldId id="271" r:id="rId10"/>
    <p:sldId id="272" r:id="rId11"/>
    <p:sldId id="273" r:id="rId12"/>
    <p:sldId id="274" r:id="rId13"/>
    <p:sldId id="276" r:id="rId14"/>
    <p:sldId id="275" r:id="rId15"/>
    <p:sldId id="277" r:id="rId16"/>
    <p:sldId id="278" r:id="rId17"/>
    <p:sldId id="282" r:id="rId18"/>
    <p:sldId id="279" r:id="rId19"/>
    <p:sldId id="281" r:id="rId20"/>
    <p:sldId id="280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oder, Jason" initials="YJ" lastIdx="2" clrIdx="0">
    <p:extLst>
      <p:ext uri="{19B8F6BF-5375-455C-9EA6-DF929625EA0E}">
        <p15:presenceInfo xmlns:p15="http://schemas.microsoft.com/office/powerpoint/2012/main" userId="S-1-5-21-1965730717-1486086910-2027319071-7454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771" autoAdjust="0"/>
    <p:restoredTop sz="95238" autoAdjust="0"/>
  </p:normalViewPr>
  <p:slideViewPr>
    <p:cSldViewPr snapToGrid="0">
      <p:cViewPr varScale="1">
        <p:scale>
          <a:sx n="117" d="100"/>
          <a:sy n="117" d="100"/>
        </p:scale>
        <p:origin x="72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F7D565-3278-47FB-82CB-054B8DCFC962}" type="datetimeFigureOut">
              <a:rPr lang="en-US" smtClean="0"/>
              <a:t>11/17/22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5AF30A-2A51-4DF1-9ECD-1F347E8432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512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want to introduce roles, answer questions, and then let them work on their project and meet with their TA.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5AF30A-2A51-4DF1-9ECD-1F347E8432A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6808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want to introduce roles, answer questions, and then let them work on their project and meet with their TA.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5AF30A-2A51-4DF1-9ECD-1F347E8432A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9879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5AF30A-2A51-4DF1-9ECD-1F347E8432A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0833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11/17/22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11/17/22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11/17/22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11/17/22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11/17/22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11/17/22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11/17/22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40779" y="992617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dirty="0">
                <a:cs typeface="Calibri Light"/>
              </a:rPr>
              <a:t>CSSE220</a:t>
            </a:r>
            <a:br>
              <a:rPr lang="en-US">
                <a:cs typeface="Calibri Light"/>
              </a:rPr>
            </a:br>
            <a:r>
              <a:rPr lang="en-US">
                <a:cs typeface="Calibri Light"/>
              </a:rPr>
              <a:t>Resolving  </a:t>
            </a:r>
            <a:r>
              <a:rPr lang="en-US" dirty="0">
                <a:cs typeface="Calibri Light"/>
              </a:rPr>
              <a:t>Merge Conflicts</a:t>
            </a:r>
            <a:br>
              <a:rPr lang="en-US" dirty="0">
                <a:cs typeface="Calibri Light"/>
              </a:rPr>
            </a:br>
            <a:r>
              <a:rPr lang="en-US" dirty="0">
                <a:cs typeface="Calibri Light"/>
              </a:rPr>
              <a:t>In Eclipse </a:t>
            </a:r>
            <a:r>
              <a:rPr lang="en-US" dirty="0" err="1">
                <a:cs typeface="Calibri Light"/>
              </a:rPr>
              <a:t>EGit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293D0FAC-3D24-9307-7541-604EBC85A3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5813" y="0"/>
            <a:ext cx="6558454" cy="757481"/>
          </a:xfrm>
        </p:spPr>
        <p:txBody>
          <a:bodyPr>
            <a:normAutofit fontScale="90000"/>
          </a:bodyPr>
          <a:lstStyle/>
          <a:p>
            <a:r>
              <a:rPr lang="en-US" dirty="0"/>
              <a:t>Git Inserts Two Code Chunks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7E3F4A-D7F5-E3A2-9462-CF37C91784F0}"/>
              </a:ext>
            </a:extLst>
          </p:cNvPr>
          <p:cNvSpPr txBox="1"/>
          <p:nvPr/>
        </p:nvSpPr>
        <p:spPr>
          <a:xfrm>
            <a:off x="308777" y="1012208"/>
            <a:ext cx="289162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en-US" b="1" dirty="0"/>
              <a:t>HEAD</a:t>
            </a:r>
            <a:r>
              <a:rPr lang="en-US" dirty="0"/>
              <a:t> code chunk</a:t>
            </a:r>
            <a:endParaRPr lang="en-US" i="1" dirty="0"/>
          </a:p>
          <a:p>
            <a:pPr marL="342900" indent="-342900">
              <a:buAutoNum type="arabicParenR"/>
            </a:pPr>
            <a:endParaRPr lang="en-US" i="1" dirty="0"/>
          </a:p>
          <a:p>
            <a:pPr marL="342900" indent="-342900">
              <a:buAutoNum type="arabicParenR"/>
            </a:pPr>
            <a:r>
              <a:rPr lang="en-US" b="1" dirty="0"/>
              <a:t>origin/master</a:t>
            </a:r>
            <a:r>
              <a:rPr lang="en-US" dirty="0"/>
              <a:t> code chunk from the other branch</a:t>
            </a:r>
          </a:p>
          <a:p>
            <a:pPr marL="342900" indent="-342900">
              <a:buAutoNum type="arabicParenR"/>
            </a:pPr>
            <a:endParaRPr lang="en-US" dirty="0"/>
          </a:p>
          <a:p>
            <a:pPr marL="342900" indent="-342900">
              <a:buAutoNum type="arabicParenR"/>
            </a:pPr>
            <a:r>
              <a:rPr lang="en-US" dirty="0"/>
              <a:t>Your job is to merge these two chunks of code </a:t>
            </a:r>
          </a:p>
          <a:p>
            <a:pPr marL="342900" indent="-342900">
              <a:buAutoNum type="arabicParenR"/>
            </a:pPr>
            <a:endParaRPr lang="en-US" dirty="0"/>
          </a:p>
        </p:txBody>
      </p:sp>
      <p:pic>
        <p:nvPicPr>
          <p:cNvPr id="14" name="Picture 1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DFE7D945-F6E4-CBF1-8E8D-71216A36A3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3922" y="996696"/>
            <a:ext cx="8524786" cy="5102693"/>
          </a:xfrm>
          <a:prstGeom prst="rect">
            <a:avLst/>
          </a:prstGeom>
        </p:spPr>
      </p:pic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E43F20E2-0AFD-2377-E245-05FCA6769686}"/>
              </a:ext>
            </a:extLst>
          </p:cNvPr>
          <p:cNvSpPr/>
          <p:nvPr/>
        </p:nvSpPr>
        <p:spPr>
          <a:xfrm>
            <a:off x="4386025" y="4958080"/>
            <a:ext cx="3324338" cy="17137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095B330B-05C7-1719-6614-610B04BCE4BC}"/>
              </a:ext>
            </a:extLst>
          </p:cNvPr>
          <p:cNvSpPr/>
          <p:nvPr/>
        </p:nvSpPr>
        <p:spPr>
          <a:xfrm>
            <a:off x="4392121" y="5156200"/>
            <a:ext cx="3324338" cy="17137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DE38262B-CF00-3D52-D053-92015793605A}"/>
              </a:ext>
            </a:extLst>
          </p:cNvPr>
          <p:cNvSpPr/>
          <p:nvPr/>
        </p:nvSpPr>
        <p:spPr>
          <a:xfrm>
            <a:off x="3688032" y="1873504"/>
            <a:ext cx="6882432" cy="38506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6C293D72-6B0C-AFB8-01BA-F8A4615DC77E}"/>
              </a:ext>
            </a:extLst>
          </p:cNvPr>
          <p:cNvSpPr/>
          <p:nvPr/>
        </p:nvSpPr>
        <p:spPr>
          <a:xfrm>
            <a:off x="3657552" y="2382520"/>
            <a:ext cx="7781592" cy="88188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6A955DF5-A17D-FF43-3A09-93C8FBCE67BD}"/>
              </a:ext>
            </a:extLst>
          </p:cNvPr>
          <p:cNvSpPr/>
          <p:nvPr/>
        </p:nvSpPr>
        <p:spPr>
          <a:xfrm>
            <a:off x="2542032" y="1216152"/>
            <a:ext cx="1408176" cy="649224"/>
          </a:xfrm>
          <a:custGeom>
            <a:avLst/>
            <a:gdLst>
              <a:gd name="connsiteX0" fmla="*/ 0 w 1408176"/>
              <a:gd name="connsiteY0" fmla="*/ 0 h 649224"/>
              <a:gd name="connsiteX1" fmla="*/ 950976 w 1408176"/>
              <a:gd name="connsiteY1" fmla="*/ 109728 h 649224"/>
              <a:gd name="connsiteX2" fmla="*/ 1408176 w 1408176"/>
              <a:gd name="connsiteY2" fmla="*/ 649224 h 649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08176" h="649224">
                <a:moveTo>
                  <a:pt x="0" y="0"/>
                </a:moveTo>
                <a:cubicBezTo>
                  <a:pt x="358140" y="762"/>
                  <a:pt x="716280" y="1524"/>
                  <a:pt x="950976" y="109728"/>
                </a:cubicBezTo>
                <a:cubicBezTo>
                  <a:pt x="1185672" y="217932"/>
                  <a:pt x="1296924" y="433578"/>
                  <a:pt x="1408176" y="649224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FE645071-CD66-82F5-2D68-B7222D6FF4A5}"/>
              </a:ext>
            </a:extLst>
          </p:cNvPr>
          <p:cNvSpPr/>
          <p:nvPr/>
        </p:nvSpPr>
        <p:spPr>
          <a:xfrm>
            <a:off x="1453896" y="2359152"/>
            <a:ext cx="2185416" cy="265176"/>
          </a:xfrm>
          <a:custGeom>
            <a:avLst/>
            <a:gdLst>
              <a:gd name="connsiteX0" fmla="*/ 0 w 1600200"/>
              <a:gd name="connsiteY0" fmla="*/ 0 h 585216"/>
              <a:gd name="connsiteX1" fmla="*/ 539496 w 1600200"/>
              <a:gd name="connsiteY1" fmla="*/ 475488 h 585216"/>
              <a:gd name="connsiteX2" fmla="*/ 1600200 w 1600200"/>
              <a:gd name="connsiteY2" fmla="*/ 585216 h 585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00200" h="585216">
                <a:moveTo>
                  <a:pt x="0" y="0"/>
                </a:moveTo>
                <a:cubicBezTo>
                  <a:pt x="136398" y="188976"/>
                  <a:pt x="272796" y="377952"/>
                  <a:pt x="539496" y="475488"/>
                </a:cubicBezTo>
                <a:cubicBezTo>
                  <a:pt x="806196" y="573024"/>
                  <a:pt x="1203198" y="579120"/>
                  <a:pt x="1600200" y="585216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A9C409CC-52D7-8243-8F89-C71B8F3B89A0}"/>
              </a:ext>
            </a:extLst>
          </p:cNvPr>
          <p:cNvSpPr/>
          <p:nvPr/>
        </p:nvSpPr>
        <p:spPr>
          <a:xfrm>
            <a:off x="7772400" y="1990247"/>
            <a:ext cx="4208735" cy="2974945"/>
          </a:xfrm>
          <a:custGeom>
            <a:avLst/>
            <a:gdLst>
              <a:gd name="connsiteX0" fmla="*/ 0 w 4208735"/>
              <a:gd name="connsiteY0" fmla="*/ 2974945 h 2974945"/>
              <a:gd name="connsiteX1" fmla="*/ 3758184 w 4208735"/>
              <a:gd name="connsiteY1" fmla="*/ 2536033 h 2974945"/>
              <a:gd name="connsiteX2" fmla="*/ 4041648 w 4208735"/>
              <a:gd name="connsiteY2" fmla="*/ 341473 h 2974945"/>
              <a:gd name="connsiteX3" fmla="*/ 2862072 w 4208735"/>
              <a:gd name="connsiteY3" fmla="*/ 39721 h 2974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8735" h="2974945">
                <a:moveTo>
                  <a:pt x="0" y="2974945"/>
                </a:moveTo>
                <a:cubicBezTo>
                  <a:pt x="1542288" y="2974945"/>
                  <a:pt x="3084576" y="2974945"/>
                  <a:pt x="3758184" y="2536033"/>
                </a:cubicBezTo>
                <a:cubicBezTo>
                  <a:pt x="4431792" y="2097121"/>
                  <a:pt x="4191000" y="757525"/>
                  <a:pt x="4041648" y="341473"/>
                </a:cubicBezTo>
                <a:cubicBezTo>
                  <a:pt x="3892296" y="-74579"/>
                  <a:pt x="3377184" y="-17429"/>
                  <a:pt x="2862072" y="39721"/>
                </a:cubicBezTo>
              </a:path>
            </a:pathLst>
          </a:custGeom>
          <a:noFill/>
          <a:ln w="38100">
            <a:solidFill>
              <a:srgbClr val="92D050"/>
            </a:solidFill>
            <a:headEnd type="arrow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A6299527-1D1A-3352-6E60-49C67C6D82FC}"/>
              </a:ext>
            </a:extLst>
          </p:cNvPr>
          <p:cNvSpPr/>
          <p:nvPr/>
        </p:nvSpPr>
        <p:spPr>
          <a:xfrm>
            <a:off x="7808976" y="3218688"/>
            <a:ext cx="4036302" cy="2195573"/>
          </a:xfrm>
          <a:custGeom>
            <a:avLst/>
            <a:gdLst>
              <a:gd name="connsiteX0" fmla="*/ 0 w 4036302"/>
              <a:gd name="connsiteY0" fmla="*/ 2057400 h 2195573"/>
              <a:gd name="connsiteX1" fmla="*/ 3090672 w 4036302"/>
              <a:gd name="connsiteY1" fmla="*/ 2048256 h 2195573"/>
              <a:gd name="connsiteX2" fmla="*/ 4014216 w 4036302"/>
              <a:gd name="connsiteY2" fmla="*/ 548640 h 2195573"/>
              <a:gd name="connsiteX3" fmla="*/ 3657600 w 4036302"/>
              <a:gd name="connsiteY3" fmla="*/ 0 h 21955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36302" h="2195573">
                <a:moveTo>
                  <a:pt x="0" y="2057400"/>
                </a:moveTo>
                <a:cubicBezTo>
                  <a:pt x="1210818" y="2178558"/>
                  <a:pt x="2421636" y="2299716"/>
                  <a:pt x="3090672" y="2048256"/>
                </a:cubicBezTo>
                <a:cubicBezTo>
                  <a:pt x="3759708" y="1796796"/>
                  <a:pt x="3919728" y="890016"/>
                  <a:pt x="4014216" y="548640"/>
                </a:cubicBezTo>
                <a:cubicBezTo>
                  <a:pt x="4108704" y="207264"/>
                  <a:pt x="3883152" y="103632"/>
                  <a:pt x="3657600" y="0"/>
                </a:cubicBezTo>
              </a:path>
            </a:pathLst>
          </a:custGeom>
          <a:noFill/>
          <a:ln w="38100">
            <a:solidFill>
              <a:srgbClr val="00B0F0"/>
            </a:solidFill>
            <a:headEnd type="arrow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6916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293D0FAC-3D24-9307-7541-604EBC85A3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7562" y="88490"/>
            <a:ext cx="7275871" cy="757481"/>
          </a:xfrm>
        </p:spPr>
        <p:txBody>
          <a:bodyPr>
            <a:normAutofit fontScale="90000"/>
          </a:bodyPr>
          <a:lstStyle/>
          <a:p>
            <a:r>
              <a:rPr lang="en-US" dirty="0"/>
              <a:t>Types of Code Chunk Interference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7E3F4A-D7F5-E3A2-9462-CF37C91784F0}"/>
              </a:ext>
            </a:extLst>
          </p:cNvPr>
          <p:cNvSpPr txBox="1"/>
          <p:nvPr/>
        </p:nvSpPr>
        <p:spPr>
          <a:xfrm>
            <a:off x="308777" y="1012208"/>
            <a:ext cx="289162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Types of Interference:</a:t>
            </a:r>
          </a:p>
          <a:p>
            <a:pPr marL="342900" indent="-342900">
              <a:buAutoNum type="arabicParenR"/>
            </a:pPr>
            <a:r>
              <a:rPr lang="en-US" u="sng" dirty="0"/>
              <a:t>No interference</a:t>
            </a:r>
            <a:r>
              <a:rPr lang="en-US" dirty="0"/>
              <a:t>, i.e., each code chunk does its own thing independent of the other chunk</a:t>
            </a:r>
            <a:endParaRPr lang="en-US" i="1" dirty="0"/>
          </a:p>
          <a:p>
            <a:pPr marL="342900" indent="-342900">
              <a:buAutoNum type="arabicParenR"/>
            </a:pPr>
            <a:endParaRPr lang="en-US" i="1" dirty="0"/>
          </a:p>
          <a:p>
            <a:pPr marL="342900" indent="-342900">
              <a:buAutoNum type="arabicParenR"/>
            </a:pPr>
            <a:r>
              <a:rPr lang="en-US" u="sng" dirty="0"/>
              <a:t>They interfere</a:t>
            </a:r>
            <a:r>
              <a:rPr lang="en-US" dirty="0"/>
              <a:t>, i.e., something that one code chunk does causes problems with the other chunk</a:t>
            </a:r>
          </a:p>
        </p:txBody>
      </p:sp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6B5A8959-361F-EB3A-196B-BA656F4E71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1288326"/>
            <a:ext cx="8861430" cy="294534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74ECA8A-44F1-8076-9CF9-B8CB65E16D27}"/>
              </a:ext>
            </a:extLst>
          </p:cNvPr>
          <p:cNvSpPr txBox="1"/>
          <p:nvPr/>
        </p:nvSpPr>
        <p:spPr>
          <a:xfrm>
            <a:off x="278297" y="4365008"/>
            <a:ext cx="1170034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How to merge: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If there is </a:t>
            </a:r>
            <a:r>
              <a:rPr lang="en-US" u="sng" dirty="0"/>
              <a:t>no interference</a:t>
            </a:r>
            <a:r>
              <a:rPr lang="en-US" dirty="0"/>
              <a:t>, then just make sure both chunks of code are included in the final merge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If there </a:t>
            </a:r>
            <a:r>
              <a:rPr lang="en-US" u="sng" dirty="0"/>
              <a:t>is interference</a:t>
            </a:r>
            <a:r>
              <a:rPr lang="en-US" dirty="0"/>
              <a:t>, then you must read and understand what both chunks are doing and find a way to produce a merged version that has the correct functionality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b="1" dirty="0"/>
              <a:t>In the example above: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There is no interference</a:t>
            </a:r>
            <a:endParaRPr lang="en-US" i="1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76BD3E5-C6D2-DD76-01BD-99841EE743A5}"/>
              </a:ext>
            </a:extLst>
          </p:cNvPr>
          <p:cNvSpPr/>
          <p:nvPr/>
        </p:nvSpPr>
        <p:spPr>
          <a:xfrm>
            <a:off x="4419552" y="2376424"/>
            <a:ext cx="6882432" cy="21132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38A1767-556B-63C4-237F-717987649AF0}"/>
              </a:ext>
            </a:extLst>
          </p:cNvPr>
          <p:cNvSpPr/>
          <p:nvPr/>
        </p:nvSpPr>
        <p:spPr>
          <a:xfrm>
            <a:off x="4416504" y="2711704"/>
            <a:ext cx="6882432" cy="75387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6979206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293D0FAC-3D24-9307-7541-604EBC85A3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5441" y="0"/>
            <a:ext cx="3233394" cy="757481"/>
          </a:xfrm>
        </p:spPr>
        <p:txBody>
          <a:bodyPr>
            <a:normAutofit/>
          </a:bodyPr>
          <a:lstStyle/>
          <a:p>
            <a:r>
              <a:rPr lang="en-US" dirty="0"/>
              <a:t>After </a:t>
            </a:r>
            <a:r>
              <a:rPr lang="en-US" i="1" dirty="0"/>
              <a:t>Merge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7E3F4A-D7F5-E3A2-9462-CF37C91784F0}"/>
              </a:ext>
            </a:extLst>
          </p:cNvPr>
          <p:cNvSpPr txBox="1"/>
          <p:nvPr/>
        </p:nvSpPr>
        <p:spPr>
          <a:xfrm>
            <a:off x="308777" y="1012208"/>
            <a:ext cx="289162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 this contrived example:</a:t>
            </a:r>
          </a:p>
          <a:p>
            <a:pPr marL="342900" indent="-342900">
              <a:buAutoNum type="arabicParenR"/>
            </a:pPr>
            <a:r>
              <a:rPr lang="en-US" u="sng" dirty="0"/>
              <a:t>We assumed no interference</a:t>
            </a:r>
            <a:endParaRPr lang="en-US" i="1" dirty="0"/>
          </a:p>
          <a:p>
            <a:pPr marL="342900" indent="-342900">
              <a:buAutoNum type="arabicParenR"/>
            </a:pPr>
            <a:endParaRPr lang="en-US" i="1" dirty="0"/>
          </a:p>
          <a:p>
            <a:pPr marL="342900" indent="-342900">
              <a:buAutoNum type="arabicParenR"/>
            </a:pPr>
            <a:r>
              <a:rPr lang="en-US" u="sng" dirty="0"/>
              <a:t>We merged code</a:t>
            </a:r>
            <a:r>
              <a:rPr lang="en-US" dirty="0"/>
              <a:t> from the two branches</a:t>
            </a:r>
          </a:p>
          <a:p>
            <a:pPr marL="342900" indent="-342900">
              <a:buAutoNum type="arabicParenR"/>
            </a:pPr>
            <a:endParaRPr lang="en-US" dirty="0"/>
          </a:p>
          <a:p>
            <a:pPr marL="342900" indent="-342900">
              <a:buAutoNum type="arabicParenR"/>
            </a:pPr>
            <a:r>
              <a:rPr lang="en-US" u="sng" dirty="0"/>
              <a:t>Next</a:t>
            </a:r>
            <a:r>
              <a:rPr lang="en-US" dirty="0"/>
              <a:t> comes pushing the changes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B1BFDCF-B9E8-ECEC-166C-15AEB9A448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3564" y="1069937"/>
            <a:ext cx="8671669" cy="3181551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790BD66-B4D0-8D64-F655-62A5008DE24E}"/>
              </a:ext>
            </a:extLst>
          </p:cNvPr>
          <p:cNvSpPr/>
          <p:nvPr/>
        </p:nvSpPr>
        <p:spPr>
          <a:xfrm>
            <a:off x="4520199" y="1712462"/>
            <a:ext cx="6882432" cy="121927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8374409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F2C1E0D-01AC-DDA0-8E9B-F5BD86DF84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2221" y="841406"/>
            <a:ext cx="8619401" cy="5691367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293D0FAC-3D24-9307-7541-604EBC85A3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3068" y="83481"/>
            <a:ext cx="8201320" cy="757481"/>
          </a:xfrm>
        </p:spPr>
        <p:txBody>
          <a:bodyPr>
            <a:normAutofit fontScale="90000"/>
          </a:bodyPr>
          <a:lstStyle/>
          <a:p>
            <a:r>
              <a:rPr lang="en-US" i="1" dirty="0" err="1"/>
              <a:t>MainApp.java</a:t>
            </a:r>
            <a:r>
              <a:rPr lang="en-US" dirty="0"/>
              <a:t> is an </a:t>
            </a:r>
            <a:r>
              <a:rPr lang="en-US" dirty="0" err="1"/>
              <a:t>Unstaged</a:t>
            </a:r>
            <a:r>
              <a:rPr lang="en-US" dirty="0"/>
              <a:t> Change</a:t>
            </a:r>
            <a:endParaRPr lang="en-US" i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7E3F4A-D7F5-E3A2-9462-CF37C91784F0}"/>
              </a:ext>
            </a:extLst>
          </p:cNvPr>
          <p:cNvSpPr txBox="1"/>
          <p:nvPr/>
        </p:nvSpPr>
        <p:spPr>
          <a:xfrm>
            <a:off x="308777" y="1012208"/>
            <a:ext cx="289162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en-US" dirty="0"/>
              <a:t>Click back to </a:t>
            </a:r>
            <a:r>
              <a:rPr lang="en-US" i="1" dirty="0"/>
              <a:t>Git Staging</a:t>
            </a:r>
            <a:r>
              <a:rPr lang="en-US" dirty="0"/>
              <a:t> tab</a:t>
            </a:r>
            <a:endParaRPr lang="en-US" i="1" dirty="0"/>
          </a:p>
          <a:p>
            <a:pPr marL="342900" indent="-342900">
              <a:buAutoNum type="arabicParenR"/>
            </a:pPr>
            <a:endParaRPr lang="en-US" i="1" dirty="0"/>
          </a:p>
          <a:p>
            <a:pPr marL="342900" indent="-342900">
              <a:buAutoNum type="arabicParenR"/>
            </a:pPr>
            <a:r>
              <a:rPr lang="en-US" dirty="0"/>
              <a:t>Notice that the </a:t>
            </a:r>
            <a:r>
              <a:rPr lang="en-US" i="1" dirty="0" err="1"/>
              <a:t>MainApp.java</a:t>
            </a:r>
            <a:r>
              <a:rPr lang="en-US" dirty="0"/>
              <a:t> file is listed as an </a:t>
            </a:r>
            <a:r>
              <a:rPr lang="en-US" dirty="0" err="1"/>
              <a:t>Unstaged</a:t>
            </a:r>
            <a:r>
              <a:rPr lang="en-US" dirty="0"/>
              <a:t> Change</a:t>
            </a:r>
          </a:p>
          <a:p>
            <a:pPr marL="342900" indent="-342900">
              <a:buAutoNum type="arabicParenR"/>
            </a:pPr>
            <a:endParaRPr lang="en-US" dirty="0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A3789A6E-4865-B1E0-F6F3-05059ACA7005}"/>
              </a:ext>
            </a:extLst>
          </p:cNvPr>
          <p:cNvSpPr/>
          <p:nvPr/>
        </p:nvSpPr>
        <p:spPr>
          <a:xfrm>
            <a:off x="2732307" y="1406375"/>
            <a:ext cx="6232584" cy="2402054"/>
          </a:xfrm>
          <a:custGeom>
            <a:avLst/>
            <a:gdLst>
              <a:gd name="connsiteX0" fmla="*/ 0 w 5506720"/>
              <a:gd name="connsiteY0" fmla="*/ 0 h 2286000"/>
              <a:gd name="connsiteX1" fmla="*/ 335280 w 5506720"/>
              <a:gd name="connsiteY1" fmla="*/ 934720 h 2286000"/>
              <a:gd name="connsiteX2" fmla="*/ 762000 w 5506720"/>
              <a:gd name="connsiteY2" fmla="*/ 1818640 h 2286000"/>
              <a:gd name="connsiteX3" fmla="*/ 2286000 w 5506720"/>
              <a:gd name="connsiteY3" fmla="*/ 2032000 h 2286000"/>
              <a:gd name="connsiteX4" fmla="*/ 5506720 w 5506720"/>
              <a:gd name="connsiteY4" fmla="*/ 2286000 h 228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06720" h="2286000">
                <a:moveTo>
                  <a:pt x="0" y="0"/>
                </a:moveTo>
                <a:cubicBezTo>
                  <a:pt x="104140" y="315806"/>
                  <a:pt x="208280" y="631613"/>
                  <a:pt x="335280" y="934720"/>
                </a:cubicBezTo>
                <a:cubicBezTo>
                  <a:pt x="462280" y="1237827"/>
                  <a:pt x="436880" y="1635760"/>
                  <a:pt x="762000" y="1818640"/>
                </a:cubicBezTo>
                <a:cubicBezTo>
                  <a:pt x="1087120" y="2001520"/>
                  <a:pt x="1495213" y="1954107"/>
                  <a:pt x="2286000" y="2032000"/>
                </a:cubicBezTo>
                <a:cubicBezTo>
                  <a:pt x="3076787" y="2109893"/>
                  <a:pt x="4291753" y="2197946"/>
                  <a:pt x="5506720" y="2286000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5C9784C-A144-67D3-8628-50259830D115}"/>
              </a:ext>
            </a:extLst>
          </p:cNvPr>
          <p:cNvSpPr/>
          <p:nvPr/>
        </p:nvSpPr>
        <p:spPr>
          <a:xfrm>
            <a:off x="5364480" y="4754671"/>
            <a:ext cx="3149600" cy="11761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B20FED12-8C8B-1A93-26F4-7F098D9D2E99}"/>
              </a:ext>
            </a:extLst>
          </p:cNvPr>
          <p:cNvSpPr/>
          <p:nvPr/>
        </p:nvSpPr>
        <p:spPr>
          <a:xfrm>
            <a:off x="1597572" y="2867283"/>
            <a:ext cx="3737999" cy="1949814"/>
          </a:xfrm>
          <a:custGeom>
            <a:avLst/>
            <a:gdLst>
              <a:gd name="connsiteX0" fmla="*/ 0 w 3668111"/>
              <a:gd name="connsiteY0" fmla="*/ 12551 h 1599614"/>
              <a:gd name="connsiteX1" fmla="*/ 630621 w 3668111"/>
              <a:gd name="connsiteY1" fmla="*/ 159696 h 1599614"/>
              <a:gd name="connsiteX2" fmla="*/ 1418897 w 3668111"/>
              <a:gd name="connsiteY2" fmla="*/ 1137158 h 1599614"/>
              <a:gd name="connsiteX3" fmla="*/ 3668111 w 3668111"/>
              <a:gd name="connsiteY3" fmla="*/ 1599614 h 1599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68111" h="1599614">
                <a:moveTo>
                  <a:pt x="0" y="12551"/>
                </a:moveTo>
                <a:cubicBezTo>
                  <a:pt x="197069" y="-7594"/>
                  <a:pt x="394138" y="-27738"/>
                  <a:pt x="630621" y="159696"/>
                </a:cubicBezTo>
                <a:cubicBezTo>
                  <a:pt x="867104" y="347130"/>
                  <a:pt x="912649" y="897172"/>
                  <a:pt x="1418897" y="1137158"/>
                </a:cubicBezTo>
                <a:cubicBezTo>
                  <a:pt x="1925145" y="1377144"/>
                  <a:pt x="2796628" y="1488379"/>
                  <a:pt x="3668111" y="1599614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8365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FC180DAB-13F3-F946-5DAF-2DC033473C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0678" y="695029"/>
            <a:ext cx="7281486" cy="3066987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293D0FAC-3D24-9307-7541-604EBC85A3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278" y="0"/>
            <a:ext cx="10887959" cy="757481"/>
          </a:xfrm>
        </p:spPr>
        <p:txBody>
          <a:bodyPr>
            <a:normAutofit fontScale="90000"/>
          </a:bodyPr>
          <a:lstStyle/>
          <a:p>
            <a:r>
              <a:rPr lang="en-US" dirty="0"/>
              <a:t>Make</a:t>
            </a:r>
            <a:r>
              <a:rPr lang="en-US" i="1" dirty="0"/>
              <a:t> </a:t>
            </a:r>
            <a:r>
              <a:rPr lang="en-US" i="1" dirty="0" err="1"/>
              <a:t>MainApp.java</a:t>
            </a:r>
            <a:r>
              <a:rPr lang="en-US" dirty="0"/>
              <a:t> Staged &amp; Then Push &amp; Commit</a:t>
            </a:r>
            <a:endParaRPr lang="en-US" i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7E3F4A-D7F5-E3A2-9462-CF37C91784F0}"/>
              </a:ext>
            </a:extLst>
          </p:cNvPr>
          <p:cNvSpPr txBox="1"/>
          <p:nvPr/>
        </p:nvSpPr>
        <p:spPr>
          <a:xfrm>
            <a:off x="308777" y="1012208"/>
            <a:ext cx="2891623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en-US" dirty="0"/>
              <a:t>Click the </a:t>
            </a:r>
            <a:r>
              <a:rPr lang="en-US" dirty="0" err="1"/>
              <a:t>unstaged</a:t>
            </a:r>
            <a:r>
              <a:rPr lang="en-US" dirty="0"/>
              <a:t> file to select it</a:t>
            </a:r>
          </a:p>
          <a:p>
            <a:pPr marL="342900" indent="-342900">
              <a:buAutoNum type="arabicParenR"/>
            </a:pPr>
            <a:endParaRPr lang="en-US" i="1" dirty="0"/>
          </a:p>
          <a:p>
            <a:pPr marL="342900" indent="-342900">
              <a:buAutoNum type="arabicParenR"/>
            </a:pPr>
            <a:r>
              <a:rPr lang="en-US" dirty="0"/>
              <a:t>Then click the     </a:t>
            </a:r>
            <a:br>
              <a:rPr lang="en-US" dirty="0"/>
            </a:br>
            <a:r>
              <a:rPr lang="en-US" dirty="0"/>
              <a:t>This will move the file to </a:t>
            </a:r>
            <a:r>
              <a:rPr lang="en-US" i="1" dirty="0"/>
              <a:t>Staged Changes</a:t>
            </a:r>
            <a:r>
              <a:rPr lang="en-US" dirty="0"/>
              <a:t> </a:t>
            </a:r>
          </a:p>
          <a:p>
            <a:pPr marL="342900" indent="-342900">
              <a:buAutoNum type="arabicParenR"/>
            </a:pPr>
            <a:endParaRPr lang="en-US" dirty="0"/>
          </a:p>
          <a:p>
            <a:pPr marL="342900" indent="-342900">
              <a:buAutoNum type="arabicParenR"/>
            </a:pPr>
            <a:endParaRPr lang="en-US" dirty="0"/>
          </a:p>
          <a:p>
            <a:pPr marL="342900" indent="-342900">
              <a:buAutoNum type="arabicParenR"/>
            </a:pPr>
            <a:endParaRPr lang="en-US" dirty="0"/>
          </a:p>
          <a:p>
            <a:pPr marL="342900" indent="-342900">
              <a:buAutoNum type="arabicParenR"/>
            </a:pPr>
            <a:endParaRPr lang="en-US" dirty="0"/>
          </a:p>
          <a:p>
            <a:pPr marL="342900" indent="-342900">
              <a:buAutoNum type="arabicParenR"/>
            </a:pPr>
            <a:endParaRPr lang="en-US" dirty="0"/>
          </a:p>
          <a:p>
            <a:pPr marL="342900" indent="-342900">
              <a:buAutoNum type="arabicParenR"/>
            </a:pPr>
            <a:endParaRPr lang="en-US" dirty="0"/>
          </a:p>
          <a:p>
            <a:pPr marL="342900" indent="-342900">
              <a:buAutoNum type="arabicParenR"/>
            </a:pPr>
            <a:endParaRPr lang="en-US" dirty="0"/>
          </a:p>
          <a:p>
            <a:pPr marL="342900" indent="-342900">
              <a:buAutoNum type="arabicParenR"/>
            </a:pPr>
            <a:r>
              <a:rPr lang="en-US" dirty="0"/>
              <a:t>Now </a:t>
            </a:r>
            <a:r>
              <a:rPr lang="en-US" i="1" dirty="0" err="1"/>
              <a:t>MainApp.java</a:t>
            </a:r>
            <a:r>
              <a:rPr lang="en-US" dirty="0"/>
              <a:t> has been Staged for Commit and Push</a:t>
            </a:r>
          </a:p>
          <a:p>
            <a:pPr marL="342900" indent="-342900">
              <a:buAutoNum type="arabicParenR"/>
            </a:pPr>
            <a:endParaRPr lang="en-US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5C9784C-A144-67D3-8628-50259830D115}"/>
              </a:ext>
            </a:extLst>
          </p:cNvPr>
          <p:cNvSpPr/>
          <p:nvPr/>
        </p:nvSpPr>
        <p:spPr>
          <a:xfrm>
            <a:off x="4242690" y="1932495"/>
            <a:ext cx="2044988" cy="26395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9B2CB7A-722A-D6E8-93DB-D75467B050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4012" y="1923396"/>
            <a:ext cx="188994" cy="188994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D5401493-3FC5-8F6C-7F4D-18EFC9A6171D}"/>
              </a:ext>
            </a:extLst>
          </p:cNvPr>
          <p:cNvSpPr/>
          <p:nvPr/>
        </p:nvSpPr>
        <p:spPr>
          <a:xfrm>
            <a:off x="1640264" y="1498863"/>
            <a:ext cx="2573517" cy="631596"/>
          </a:xfrm>
          <a:custGeom>
            <a:avLst/>
            <a:gdLst>
              <a:gd name="connsiteX0" fmla="*/ 0 w 3685880"/>
              <a:gd name="connsiteY0" fmla="*/ 0 h 3223967"/>
              <a:gd name="connsiteX1" fmla="*/ 1998482 w 3685880"/>
              <a:gd name="connsiteY1" fmla="*/ 933253 h 3223967"/>
              <a:gd name="connsiteX2" fmla="*/ 3110845 w 3685880"/>
              <a:gd name="connsiteY2" fmla="*/ 2611225 h 3223967"/>
              <a:gd name="connsiteX3" fmla="*/ 3685880 w 3685880"/>
              <a:gd name="connsiteY3" fmla="*/ 3223967 h 3223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5880" h="3223967">
                <a:moveTo>
                  <a:pt x="0" y="0"/>
                </a:moveTo>
                <a:cubicBezTo>
                  <a:pt x="740004" y="249024"/>
                  <a:pt x="1480008" y="498049"/>
                  <a:pt x="1998482" y="933253"/>
                </a:cubicBezTo>
                <a:cubicBezTo>
                  <a:pt x="2516956" y="1368457"/>
                  <a:pt x="2829612" y="2229439"/>
                  <a:pt x="3110845" y="2611225"/>
                </a:cubicBezTo>
                <a:cubicBezTo>
                  <a:pt x="3392078" y="2993011"/>
                  <a:pt x="3538979" y="3108489"/>
                  <a:pt x="3685880" y="3223967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42B1F87E-AACD-91E1-AE01-1F7615F9D066}"/>
              </a:ext>
            </a:extLst>
          </p:cNvPr>
          <p:cNvSpPr/>
          <p:nvPr/>
        </p:nvSpPr>
        <p:spPr>
          <a:xfrm>
            <a:off x="2460396" y="1352922"/>
            <a:ext cx="3836709" cy="541866"/>
          </a:xfrm>
          <a:custGeom>
            <a:avLst/>
            <a:gdLst>
              <a:gd name="connsiteX0" fmla="*/ 0 w 3874416"/>
              <a:gd name="connsiteY0" fmla="*/ 645560 h 645560"/>
              <a:gd name="connsiteX1" fmla="*/ 1470581 w 3874416"/>
              <a:gd name="connsiteY1" fmla="*/ 89379 h 645560"/>
              <a:gd name="connsiteX2" fmla="*/ 2960016 w 3874416"/>
              <a:gd name="connsiteY2" fmla="*/ 42245 h 645560"/>
              <a:gd name="connsiteX3" fmla="*/ 3874416 w 3874416"/>
              <a:gd name="connsiteY3" fmla="*/ 504158 h 645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74416" h="645560">
                <a:moveTo>
                  <a:pt x="0" y="645560"/>
                </a:moveTo>
                <a:cubicBezTo>
                  <a:pt x="488622" y="417745"/>
                  <a:pt x="977245" y="189931"/>
                  <a:pt x="1470581" y="89379"/>
                </a:cubicBezTo>
                <a:cubicBezTo>
                  <a:pt x="1963917" y="-11173"/>
                  <a:pt x="2559377" y="-26885"/>
                  <a:pt x="2960016" y="42245"/>
                </a:cubicBezTo>
                <a:cubicBezTo>
                  <a:pt x="3360655" y="111375"/>
                  <a:pt x="3617535" y="307766"/>
                  <a:pt x="3874416" y="504158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F5CFE01-2BD4-0F92-C7BD-CE42602635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4673" y="3826994"/>
            <a:ext cx="7305772" cy="3031006"/>
          </a:xfrm>
          <a:prstGeom prst="rect">
            <a:avLst/>
          </a:prstGeom>
        </p:spPr>
      </p:pic>
      <p:sp>
        <p:nvSpPr>
          <p:cNvPr id="16" name="Freeform 15">
            <a:extLst>
              <a:ext uri="{FF2B5EF4-FFF2-40B4-BE49-F238E27FC236}">
                <a16:creationId xmlns:a16="http://schemas.microsoft.com/office/drawing/2014/main" id="{0CBE195A-7E0F-62FB-CA31-19673505BE9F}"/>
              </a:ext>
            </a:extLst>
          </p:cNvPr>
          <p:cNvSpPr/>
          <p:nvPr/>
        </p:nvSpPr>
        <p:spPr>
          <a:xfrm>
            <a:off x="1894788" y="5165889"/>
            <a:ext cx="2290713" cy="886119"/>
          </a:xfrm>
          <a:custGeom>
            <a:avLst/>
            <a:gdLst>
              <a:gd name="connsiteX0" fmla="*/ 0 w 2290713"/>
              <a:gd name="connsiteY0" fmla="*/ 0 h 886119"/>
              <a:gd name="connsiteX1" fmla="*/ 1234911 w 2290713"/>
              <a:gd name="connsiteY1" fmla="*/ 707010 h 886119"/>
              <a:gd name="connsiteX2" fmla="*/ 2290713 w 2290713"/>
              <a:gd name="connsiteY2" fmla="*/ 886119 h 886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90713" h="886119">
                <a:moveTo>
                  <a:pt x="0" y="0"/>
                </a:moveTo>
                <a:cubicBezTo>
                  <a:pt x="426563" y="279662"/>
                  <a:pt x="853126" y="559324"/>
                  <a:pt x="1234911" y="707010"/>
                </a:cubicBezTo>
                <a:cubicBezTo>
                  <a:pt x="1616696" y="854696"/>
                  <a:pt x="1953704" y="870407"/>
                  <a:pt x="2290713" y="886119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4F4C529A-6FF0-18CD-69C8-0641695EF880}"/>
              </a:ext>
            </a:extLst>
          </p:cNvPr>
          <p:cNvSpPr/>
          <p:nvPr/>
        </p:nvSpPr>
        <p:spPr>
          <a:xfrm>
            <a:off x="4159116" y="5752327"/>
            <a:ext cx="2044988" cy="26395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91089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35F6EE5-9ECB-B74A-F6B8-17F5B065F5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8731" y="682723"/>
            <a:ext cx="6750312" cy="2781829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293D0FAC-3D24-9307-7541-604EBC85A3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8041" y="0"/>
            <a:ext cx="6589336" cy="757481"/>
          </a:xfrm>
        </p:spPr>
        <p:txBody>
          <a:bodyPr>
            <a:normAutofit/>
          </a:bodyPr>
          <a:lstStyle/>
          <a:p>
            <a:r>
              <a:rPr lang="en-US" dirty="0"/>
              <a:t>Make</a:t>
            </a:r>
            <a:r>
              <a:rPr lang="en-US" i="1" dirty="0"/>
              <a:t> </a:t>
            </a:r>
            <a:r>
              <a:rPr lang="en-US" i="1" dirty="0" err="1"/>
              <a:t>MainApp.java</a:t>
            </a:r>
            <a:r>
              <a:rPr lang="en-US" dirty="0"/>
              <a:t> Staged</a:t>
            </a:r>
            <a:endParaRPr lang="en-US" i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7E3F4A-D7F5-E3A2-9462-CF37C91784F0}"/>
              </a:ext>
            </a:extLst>
          </p:cNvPr>
          <p:cNvSpPr txBox="1"/>
          <p:nvPr/>
        </p:nvSpPr>
        <p:spPr>
          <a:xfrm>
            <a:off x="308777" y="1012208"/>
            <a:ext cx="289162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en-US" dirty="0"/>
              <a:t>Enter your commit message</a:t>
            </a:r>
          </a:p>
          <a:p>
            <a:pPr marL="342900" indent="-342900">
              <a:buAutoNum type="arabicParenR"/>
            </a:pPr>
            <a:endParaRPr lang="en-US" i="1" dirty="0"/>
          </a:p>
          <a:p>
            <a:pPr marL="342900" indent="-342900">
              <a:buAutoNum type="arabicParenR"/>
            </a:pPr>
            <a:r>
              <a:rPr lang="en-US" dirty="0"/>
              <a:t>Then click </a:t>
            </a:r>
            <a:br>
              <a:rPr lang="en-US" dirty="0"/>
            </a:br>
            <a:r>
              <a:rPr lang="en-US" i="1" dirty="0"/>
              <a:t>Commit and Push</a:t>
            </a:r>
          </a:p>
          <a:p>
            <a:pPr marL="342900" indent="-342900">
              <a:buAutoNum type="arabicParenR"/>
            </a:pPr>
            <a:endParaRPr lang="en-US" i="1" dirty="0"/>
          </a:p>
          <a:p>
            <a:pPr marL="342900" indent="-342900">
              <a:buAutoNum type="arabicParenR"/>
            </a:pPr>
            <a:endParaRPr lang="en-US" i="1" dirty="0"/>
          </a:p>
          <a:p>
            <a:pPr marL="342900" indent="-342900">
              <a:buAutoNum type="arabicParenR"/>
            </a:pPr>
            <a:endParaRPr lang="en-US" i="1" dirty="0"/>
          </a:p>
          <a:p>
            <a:pPr marL="342900" indent="-342900">
              <a:buAutoNum type="arabicParenR"/>
            </a:pPr>
            <a:endParaRPr lang="en-US" i="1" dirty="0"/>
          </a:p>
          <a:p>
            <a:pPr marL="342900" indent="-342900">
              <a:buAutoNum type="arabicParenR"/>
            </a:pPr>
            <a:r>
              <a:rPr lang="en-US" dirty="0"/>
              <a:t>A </a:t>
            </a:r>
            <a:r>
              <a:rPr lang="en-US" i="1" dirty="0"/>
              <a:t>Push Results</a:t>
            </a:r>
            <a:r>
              <a:rPr lang="en-US" dirty="0"/>
              <a:t> dialog will appear showing the results </a:t>
            </a:r>
          </a:p>
          <a:p>
            <a:pPr marL="342900" indent="-342900">
              <a:buAutoNum type="arabicParenR"/>
            </a:pPr>
            <a:endParaRPr lang="en-US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5C9784C-A144-67D3-8628-50259830D115}"/>
              </a:ext>
            </a:extLst>
          </p:cNvPr>
          <p:cNvSpPr/>
          <p:nvPr/>
        </p:nvSpPr>
        <p:spPr>
          <a:xfrm>
            <a:off x="7485511" y="2092751"/>
            <a:ext cx="3242191" cy="32051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D5401493-3FC5-8F6C-7F4D-18EFC9A6171D}"/>
              </a:ext>
            </a:extLst>
          </p:cNvPr>
          <p:cNvSpPr/>
          <p:nvPr/>
        </p:nvSpPr>
        <p:spPr>
          <a:xfrm>
            <a:off x="1640264" y="1498862"/>
            <a:ext cx="5816338" cy="744717"/>
          </a:xfrm>
          <a:custGeom>
            <a:avLst/>
            <a:gdLst>
              <a:gd name="connsiteX0" fmla="*/ 0 w 3685880"/>
              <a:gd name="connsiteY0" fmla="*/ 0 h 3223967"/>
              <a:gd name="connsiteX1" fmla="*/ 1998482 w 3685880"/>
              <a:gd name="connsiteY1" fmla="*/ 933253 h 3223967"/>
              <a:gd name="connsiteX2" fmla="*/ 3110845 w 3685880"/>
              <a:gd name="connsiteY2" fmla="*/ 2611225 h 3223967"/>
              <a:gd name="connsiteX3" fmla="*/ 3685880 w 3685880"/>
              <a:gd name="connsiteY3" fmla="*/ 3223967 h 3223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5880" h="3223967">
                <a:moveTo>
                  <a:pt x="0" y="0"/>
                </a:moveTo>
                <a:cubicBezTo>
                  <a:pt x="740004" y="249024"/>
                  <a:pt x="1480008" y="498049"/>
                  <a:pt x="1998482" y="933253"/>
                </a:cubicBezTo>
                <a:cubicBezTo>
                  <a:pt x="2516956" y="1368457"/>
                  <a:pt x="2829612" y="2229439"/>
                  <a:pt x="3110845" y="2611225"/>
                </a:cubicBezTo>
                <a:cubicBezTo>
                  <a:pt x="3392078" y="2993011"/>
                  <a:pt x="3538979" y="3108489"/>
                  <a:pt x="3685880" y="3223967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0CBE195A-7E0F-62FB-CA31-19673505BE9F}"/>
              </a:ext>
            </a:extLst>
          </p:cNvPr>
          <p:cNvSpPr/>
          <p:nvPr/>
        </p:nvSpPr>
        <p:spPr>
          <a:xfrm>
            <a:off x="2467897" y="2320413"/>
            <a:ext cx="6544128" cy="941261"/>
          </a:xfrm>
          <a:custGeom>
            <a:avLst/>
            <a:gdLst>
              <a:gd name="connsiteX0" fmla="*/ 0 w 2290713"/>
              <a:gd name="connsiteY0" fmla="*/ 0 h 886119"/>
              <a:gd name="connsiteX1" fmla="*/ 1234911 w 2290713"/>
              <a:gd name="connsiteY1" fmla="*/ 707010 h 886119"/>
              <a:gd name="connsiteX2" fmla="*/ 2290713 w 2290713"/>
              <a:gd name="connsiteY2" fmla="*/ 886119 h 886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90713" h="886119">
                <a:moveTo>
                  <a:pt x="0" y="0"/>
                </a:moveTo>
                <a:cubicBezTo>
                  <a:pt x="426563" y="279662"/>
                  <a:pt x="853126" y="559324"/>
                  <a:pt x="1234911" y="707010"/>
                </a:cubicBezTo>
                <a:cubicBezTo>
                  <a:pt x="1616696" y="854696"/>
                  <a:pt x="1953704" y="870407"/>
                  <a:pt x="2290713" y="886119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C3BB69-326C-D614-0E33-4430723B93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0891" y="3689088"/>
            <a:ext cx="6069422" cy="2996052"/>
          </a:xfrm>
          <a:prstGeom prst="rect">
            <a:avLst/>
          </a:prstGeom>
        </p:spPr>
      </p:pic>
      <p:sp>
        <p:nvSpPr>
          <p:cNvPr id="5" name="Freeform 4">
            <a:extLst>
              <a:ext uri="{FF2B5EF4-FFF2-40B4-BE49-F238E27FC236}">
                <a16:creationId xmlns:a16="http://schemas.microsoft.com/office/drawing/2014/main" id="{5DF5B26F-8396-EB7B-036B-39BA48F7B8F5}"/>
              </a:ext>
            </a:extLst>
          </p:cNvPr>
          <p:cNvSpPr/>
          <p:nvPr/>
        </p:nvSpPr>
        <p:spPr>
          <a:xfrm>
            <a:off x="1538140" y="4243633"/>
            <a:ext cx="3156408" cy="705439"/>
          </a:xfrm>
          <a:custGeom>
            <a:avLst/>
            <a:gdLst>
              <a:gd name="connsiteX0" fmla="*/ 0 w 3685880"/>
              <a:gd name="connsiteY0" fmla="*/ 0 h 3223967"/>
              <a:gd name="connsiteX1" fmla="*/ 1998482 w 3685880"/>
              <a:gd name="connsiteY1" fmla="*/ 933253 h 3223967"/>
              <a:gd name="connsiteX2" fmla="*/ 3110845 w 3685880"/>
              <a:gd name="connsiteY2" fmla="*/ 2611225 h 3223967"/>
              <a:gd name="connsiteX3" fmla="*/ 3685880 w 3685880"/>
              <a:gd name="connsiteY3" fmla="*/ 3223967 h 3223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5880" h="3223967">
                <a:moveTo>
                  <a:pt x="0" y="0"/>
                </a:moveTo>
                <a:cubicBezTo>
                  <a:pt x="740004" y="249024"/>
                  <a:pt x="1480008" y="498049"/>
                  <a:pt x="1998482" y="933253"/>
                </a:cubicBezTo>
                <a:cubicBezTo>
                  <a:pt x="2516956" y="1368457"/>
                  <a:pt x="2829612" y="2229439"/>
                  <a:pt x="3110845" y="2611225"/>
                </a:cubicBezTo>
                <a:cubicBezTo>
                  <a:pt x="3392078" y="2993011"/>
                  <a:pt x="3538979" y="3108489"/>
                  <a:pt x="3685880" y="3223967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D6DDFED-EE72-2D0D-69F3-7B477853B05D}"/>
              </a:ext>
            </a:extLst>
          </p:cNvPr>
          <p:cNvSpPr/>
          <p:nvPr/>
        </p:nvSpPr>
        <p:spPr>
          <a:xfrm>
            <a:off x="5290637" y="3725159"/>
            <a:ext cx="874493" cy="21524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49418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BAB1653-C4C0-4516-9FA8-579B18ED27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0761" y="998584"/>
            <a:ext cx="8944844" cy="4629218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293D0FAC-3D24-9307-7541-604EBC85A3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6956" y="83481"/>
            <a:ext cx="7400041" cy="757481"/>
          </a:xfrm>
        </p:spPr>
        <p:txBody>
          <a:bodyPr>
            <a:normAutofit/>
          </a:bodyPr>
          <a:lstStyle/>
          <a:p>
            <a:r>
              <a:rPr lang="en-US" dirty="0"/>
              <a:t>The Merge Conflict is Resolved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7E3F4A-D7F5-E3A2-9462-CF37C91784F0}"/>
              </a:ext>
            </a:extLst>
          </p:cNvPr>
          <p:cNvSpPr txBox="1"/>
          <p:nvPr/>
        </p:nvSpPr>
        <p:spPr>
          <a:xfrm>
            <a:off x="308777" y="1012208"/>
            <a:ext cx="289162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en-US" dirty="0"/>
              <a:t>Click back to </a:t>
            </a:r>
            <a:r>
              <a:rPr lang="en-US" i="1" dirty="0"/>
              <a:t>History</a:t>
            </a:r>
            <a:r>
              <a:rPr lang="en-US" dirty="0"/>
              <a:t> tab</a:t>
            </a:r>
            <a:endParaRPr lang="en-US" i="1" dirty="0"/>
          </a:p>
          <a:p>
            <a:pPr marL="342900" indent="-342900">
              <a:buAutoNum type="arabicParenR"/>
            </a:pPr>
            <a:endParaRPr lang="en-US" i="1" dirty="0"/>
          </a:p>
          <a:p>
            <a:pPr marL="342900" indent="-342900">
              <a:buAutoNum type="arabicParenR"/>
            </a:pPr>
            <a:endParaRPr lang="en-US" i="1" dirty="0"/>
          </a:p>
          <a:p>
            <a:pPr marL="342900" indent="-342900">
              <a:buAutoNum type="arabicParenR"/>
            </a:pPr>
            <a:endParaRPr lang="en-US" i="1" dirty="0"/>
          </a:p>
          <a:p>
            <a:pPr marL="342900" indent="-342900">
              <a:buAutoNum type="arabicParenR"/>
            </a:pPr>
            <a:endParaRPr lang="en-US" i="1" dirty="0"/>
          </a:p>
          <a:p>
            <a:pPr marL="342900" indent="-342900">
              <a:buAutoNum type="arabicParenR"/>
            </a:pPr>
            <a:endParaRPr lang="en-US" i="1" dirty="0"/>
          </a:p>
          <a:p>
            <a:pPr marL="342900" indent="-342900">
              <a:buAutoNum type="arabicParenR"/>
            </a:pPr>
            <a:endParaRPr lang="en-US" i="1" dirty="0"/>
          </a:p>
          <a:p>
            <a:pPr marL="342900" indent="-342900">
              <a:buAutoNum type="arabicParenR"/>
            </a:pPr>
            <a:r>
              <a:rPr lang="en-US" dirty="0"/>
              <a:t>And you will see that your two branches have been merged back into one</a:t>
            </a:r>
          </a:p>
          <a:p>
            <a:pPr marL="342900" indent="-342900">
              <a:buAutoNum type="arabicParenR"/>
            </a:pPr>
            <a:endParaRPr lang="en-US" dirty="0"/>
          </a:p>
          <a:p>
            <a:pPr marL="342900" indent="-342900">
              <a:buAutoNum type="arabicParenR"/>
            </a:pPr>
            <a:r>
              <a:rPr lang="en-US" dirty="0"/>
              <a:t>Merge conflict resolved</a:t>
            </a:r>
          </a:p>
          <a:p>
            <a:pPr marL="342900" indent="-342900">
              <a:buAutoNum type="arabicParenR"/>
            </a:pPr>
            <a:endParaRPr lang="en-US" dirty="0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A3789A6E-4865-B1E0-F6F3-05059ACA7005}"/>
              </a:ext>
            </a:extLst>
          </p:cNvPr>
          <p:cNvSpPr/>
          <p:nvPr/>
        </p:nvSpPr>
        <p:spPr>
          <a:xfrm>
            <a:off x="2732307" y="1406375"/>
            <a:ext cx="4912831" cy="2015555"/>
          </a:xfrm>
          <a:custGeom>
            <a:avLst/>
            <a:gdLst>
              <a:gd name="connsiteX0" fmla="*/ 0 w 5506720"/>
              <a:gd name="connsiteY0" fmla="*/ 0 h 2286000"/>
              <a:gd name="connsiteX1" fmla="*/ 335280 w 5506720"/>
              <a:gd name="connsiteY1" fmla="*/ 934720 h 2286000"/>
              <a:gd name="connsiteX2" fmla="*/ 762000 w 5506720"/>
              <a:gd name="connsiteY2" fmla="*/ 1818640 h 2286000"/>
              <a:gd name="connsiteX3" fmla="*/ 2286000 w 5506720"/>
              <a:gd name="connsiteY3" fmla="*/ 2032000 h 2286000"/>
              <a:gd name="connsiteX4" fmla="*/ 5506720 w 5506720"/>
              <a:gd name="connsiteY4" fmla="*/ 2286000 h 228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06720" h="2286000">
                <a:moveTo>
                  <a:pt x="0" y="0"/>
                </a:moveTo>
                <a:cubicBezTo>
                  <a:pt x="104140" y="315806"/>
                  <a:pt x="208280" y="631613"/>
                  <a:pt x="335280" y="934720"/>
                </a:cubicBezTo>
                <a:cubicBezTo>
                  <a:pt x="462280" y="1237827"/>
                  <a:pt x="436880" y="1635760"/>
                  <a:pt x="762000" y="1818640"/>
                </a:cubicBezTo>
                <a:cubicBezTo>
                  <a:pt x="1087120" y="2001520"/>
                  <a:pt x="1495213" y="1954107"/>
                  <a:pt x="2286000" y="2032000"/>
                </a:cubicBezTo>
                <a:cubicBezTo>
                  <a:pt x="3076787" y="2109893"/>
                  <a:pt x="4291753" y="2197946"/>
                  <a:pt x="5506720" y="2286000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5C9784C-A144-67D3-8628-50259830D115}"/>
              </a:ext>
            </a:extLst>
          </p:cNvPr>
          <p:cNvSpPr/>
          <p:nvPr/>
        </p:nvSpPr>
        <p:spPr>
          <a:xfrm>
            <a:off x="5646656" y="3799002"/>
            <a:ext cx="348791" cy="58446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B20FED12-8C8B-1A93-26F4-7F098D9D2E99}"/>
              </a:ext>
            </a:extLst>
          </p:cNvPr>
          <p:cNvSpPr/>
          <p:nvPr/>
        </p:nvSpPr>
        <p:spPr>
          <a:xfrm>
            <a:off x="2762054" y="3129699"/>
            <a:ext cx="2450969" cy="744717"/>
          </a:xfrm>
          <a:custGeom>
            <a:avLst/>
            <a:gdLst>
              <a:gd name="connsiteX0" fmla="*/ 0 w 3668111"/>
              <a:gd name="connsiteY0" fmla="*/ 12551 h 1599614"/>
              <a:gd name="connsiteX1" fmla="*/ 630621 w 3668111"/>
              <a:gd name="connsiteY1" fmla="*/ 159696 h 1599614"/>
              <a:gd name="connsiteX2" fmla="*/ 1418897 w 3668111"/>
              <a:gd name="connsiteY2" fmla="*/ 1137158 h 1599614"/>
              <a:gd name="connsiteX3" fmla="*/ 3668111 w 3668111"/>
              <a:gd name="connsiteY3" fmla="*/ 1599614 h 1599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68111" h="1599614">
                <a:moveTo>
                  <a:pt x="0" y="12551"/>
                </a:moveTo>
                <a:cubicBezTo>
                  <a:pt x="197069" y="-7594"/>
                  <a:pt x="394138" y="-27738"/>
                  <a:pt x="630621" y="159696"/>
                </a:cubicBezTo>
                <a:cubicBezTo>
                  <a:pt x="867104" y="347130"/>
                  <a:pt x="912649" y="897172"/>
                  <a:pt x="1418897" y="1137158"/>
                </a:cubicBezTo>
                <a:cubicBezTo>
                  <a:pt x="1925145" y="1377144"/>
                  <a:pt x="2796628" y="1488379"/>
                  <a:pt x="3668111" y="1599614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3465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99535" y="491172"/>
            <a:ext cx="9781889" cy="1131150"/>
          </a:xfrm>
        </p:spPr>
        <p:txBody>
          <a:bodyPr>
            <a:normAutofit/>
          </a:bodyPr>
          <a:lstStyle/>
          <a:p>
            <a:r>
              <a:rPr lang="en-US" dirty="0">
                <a:cs typeface="Calibri Light"/>
              </a:rPr>
              <a:t>Additional </a:t>
            </a:r>
            <a:r>
              <a:rPr lang="en-US" dirty="0" err="1">
                <a:cs typeface="Calibri Light"/>
              </a:rPr>
              <a:t>EGit</a:t>
            </a:r>
            <a:r>
              <a:rPr lang="en-US" dirty="0">
                <a:cs typeface="Calibri Light"/>
              </a:rPr>
              <a:t>/Eclipse Details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81456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8FE483F-C405-1054-2BA7-BDA35AB3DD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6095" y="880840"/>
            <a:ext cx="3063708" cy="2760371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AFAAF97-B3A9-B8D8-9531-A1B79FA74923}"/>
              </a:ext>
            </a:extLst>
          </p:cNvPr>
          <p:cNvCxnSpPr>
            <a:cxnSpLocks/>
          </p:cNvCxnSpPr>
          <p:nvPr/>
        </p:nvCxnSpPr>
        <p:spPr>
          <a:xfrm flipH="1">
            <a:off x="9488770" y="2489397"/>
            <a:ext cx="1964268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4672F14-FDE6-3F2D-B1EA-1DCB5627A8E2}"/>
              </a:ext>
            </a:extLst>
          </p:cNvPr>
          <p:cNvCxnSpPr>
            <a:cxnSpLocks/>
          </p:cNvCxnSpPr>
          <p:nvPr/>
        </p:nvCxnSpPr>
        <p:spPr>
          <a:xfrm flipH="1">
            <a:off x="9962903" y="3014330"/>
            <a:ext cx="1481668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AECF72A-D68C-9F26-1E54-8EFAF0883A7D}"/>
              </a:ext>
            </a:extLst>
          </p:cNvPr>
          <p:cNvCxnSpPr>
            <a:cxnSpLocks/>
          </p:cNvCxnSpPr>
          <p:nvPr/>
        </p:nvCxnSpPr>
        <p:spPr>
          <a:xfrm flipH="1">
            <a:off x="9717370" y="2760331"/>
            <a:ext cx="1752601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3971EA4-AF77-AE86-08E8-92C0AAEB746E}"/>
              </a:ext>
            </a:extLst>
          </p:cNvPr>
          <p:cNvCxnSpPr>
            <a:cxnSpLocks/>
          </p:cNvCxnSpPr>
          <p:nvPr/>
        </p:nvCxnSpPr>
        <p:spPr>
          <a:xfrm flipH="1">
            <a:off x="9979837" y="3268331"/>
            <a:ext cx="1498601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itle 1">
            <a:extLst>
              <a:ext uri="{FF2B5EF4-FFF2-40B4-BE49-F238E27FC236}">
                <a16:creationId xmlns:a16="http://schemas.microsoft.com/office/drawing/2014/main" id="{293D0FAC-3D24-9307-7541-604EBC85A3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3959" y="92908"/>
            <a:ext cx="8719793" cy="757481"/>
          </a:xfrm>
        </p:spPr>
        <p:txBody>
          <a:bodyPr>
            <a:normAutofit/>
          </a:bodyPr>
          <a:lstStyle/>
          <a:p>
            <a:r>
              <a:rPr lang="en-US" dirty="0"/>
              <a:t>Understanding </a:t>
            </a:r>
            <a:r>
              <a:rPr lang="en-US" dirty="0" err="1"/>
              <a:t>EGit</a:t>
            </a:r>
            <a:r>
              <a:rPr lang="en-US" dirty="0"/>
              <a:t> Icon Adornments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7E3F4A-D7F5-E3A2-9462-CF37C91784F0}"/>
              </a:ext>
            </a:extLst>
          </p:cNvPr>
          <p:cNvSpPr txBox="1"/>
          <p:nvPr/>
        </p:nvSpPr>
        <p:spPr>
          <a:xfrm>
            <a:off x="308777" y="1012208"/>
            <a:ext cx="547841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en-US" i="1" dirty="0"/>
              <a:t>Under Source Control</a:t>
            </a:r>
            <a:r>
              <a:rPr lang="en-US" dirty="0"/>
              <a:t> adornment</a:t>
            </a:r>
            <a:endParaRPr lang="en-US" i="1" dirty="0"/>
          </a:p>
          <a:p>
            <a:pPr marL="342900" indent="-342900">
              <a:buAutoNum type="arabicParenR"/>
            </a:pPr>
            <a:endParaRPr lang="en-US" i="1" dirty="0"/>
          </a:p>
          <a:p>
            <a:pPr marL="342900" indent="-342900">
              <a:buAutoNum type="arabicParenR"/>
            </a:pPr>
            <a:endParaRPr lang="en-US" i="1" dirty="0"/>
          </a:p>
          <a:p>
            <a:pPr marL="342900" indent="-342900">
              <a:buAutoNum type="arabicParenR"/>
            </a:pPr>
            <a:endParaRPr lang="en-US" i="1" dirty="0"/>
          </a:p>
          <a:p>
            <a:endParaRPr lang="en-US" i="1" dirty="0"/>
          </a:p>
          <a:p>
            <a:pPr marL="342900" indent="-342900">
              <a:buAutoNum type="arabicParenR"/>
            </a:pPr>
            <a:r>
              <a:rPr lang="en-US" i="1" dirty="0"/>
              <a:t>Merge Conflict </a:t>
            </a:r>
            <a:r>
              <a:rPr lang="en-US" dirty="0"/>
              <a:t>adornment</a:t>
            </a:r>
          </a:p>
          <a:p>
            <a:pPr marL="342900" indent="-342900">
              <a:buAutoNum type="arabicParenR"/>
            </a:pPr>
            <a:endParaRPr lang="en-US" i="1" dirty="0"/>
          </a:p>
          <a:p>
            <a:pPr marL="342900" indent="-342900">
              <a:buAutoNum type="arabicParenR"/>
            </a:pPr>
            <a:endParaRPr lang="en-US" i="1" dirty="0"/>
          </a:p>
          <a:p>
            <a:pPr marL="342900" indent="-342900">
              <a:buAutoNum type="arabicParenR"/>
            </a:pPr>
            <a:r>
              <a:rPr lang="en-US" i="1" dirty="0"/>
              <a:t>Dirty</a:t>
            </a:r>
            <a:r>
              <a:rPr lang="en-US" dirty="0"/>
              <a:t> adornment, a </a:t>
            </a:r>
            <a:r>
              <a:rPr lang="en-US" i="1" dirty="0"/>
              <a:t>modified </a:t>
            </a:r>
            <a:r>
              <a:rPr lang="en-US" dirty="0"/>
              <a:t>tracked file</a:t>
            </a:r>
          </a:p>
          <a:p>
            <a:pPr marL="342900" indent="-342900">
              <a:buAutoNum type="arabicParenR"/>
            </a:pPr>
            <a:endParaRPr lang="en-US" i="1" dirty="0"/>
          </a:p>
          <a:p>
            <a:pPr marL="342900" indent="-342900">
              <a:buAutoNum type="arabicParenR"/>
            </a:pPr>
            <a:r>
              <a:rPr lang="en-US" i="1" dirty="0"/>
              <a:t>Staged</a:t>
            </a:r>
            <a:r>
              <a:rPr lang="en-US" dirty="0"/>
              <a:t> adornment</a:t>
            </a:r>
            <a:endParaRPr lang="en-US" i="1" dirty="0"/>
          </a:p>
          <a:p>
            <a:pPr marL="342900" indent="-342900">
              <a:buAutoNum type="arabicParenR"/>
            </a:pPr>
            <a:endParaRPr lang="en-US" dirty="0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12B9D5CD-092A-6C4E-07F8-A5EF45205A7C}"/>
              </a:ext>
            </a:extLst>
          </p:cNvPr>
          <p:cNvSpPr/>
          <p:nvPr/>
        </p:nvSpPr>
        <p:spPr>
          <a:xfrm>
            <a:off x="3866105" y="1198073"/>
            <a:ext cx="4958917" cy="293843"/>
          </a:xfrm>
          <a:custGeom>
            <a:avLst/>
            <a:gdLst>
              <a:gd name="connsiteX0" fmla="*/ 0 w 3685880"/>
              <a:gd name="connsiteY0" fmla="*/ 0 h 3223967"/>
              <a:gd name="connsiteX1" fmla="*/ 1998482 w 3685880"/>
              <a:gd name="connsiteY1" fmla="*/ 933253 h 3223967"/>
              <a:gd name="connsiteX2" fmla="*/ 3110845 w 3685880"/>
              <a:gd name="connsiteY2" fmla="*/ 2611225 h 3223967"/>
              <a:gd name="connsiteX3" fmla="*/ 3685880 w 3685880"/>
              <a:gd name="connsiteY3" fmla="*/ 3223967 h 3223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5880" h="3223967">
                <a:moveTo>
                  <a:pt x="0" y="0"/>
                </a:moveTo>
                <a:cubicBezTo>
                  <a:pt x="740004" y="249024"/>
                  <a:pt x="1480008" y="498049"/>
                  <a:pt x="1998482" y="933253"/>
                </a:cubicBezTo>
                <a:cubicBezTo>
                  <a:pt x="2516956" y="1368457"/>
                  <a:pt x="2829612" y="2229439"/>
                  <a:pt x="3110845" y="2611225"/>
                </a:cubicBezTo>
                <a:cubicBezTo>
                  <a:pt x="3392078" y="2993011"/>
                  <a:pt x="3538979" y="3108489"/>
                  <a:pt x="3685880" y="3223967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B445E0F1-6755-0FAC-F2BA-4F7DDBACAE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01739" y="3765600"/>
            <a:ext cx="3057156" cy="2457548"/>
          </a:xfrm>
          <a:prstGeom prst="rect">
            <a:avLst/>
          </a:prstGeom>
        </p:spPr>
      </p:pic>
      <p:sp>
        <p:nvSpPr>
          <p:cNvPr id="22" name="Freeform 21">
            <a:extLst>
              <a:ext uri="{FF2B5EF4-FFF2-40B4-BE49-F238E27FC236}">
                <a16:creationId xmlns:a16="http://schemas.microsoft.com/office/drawing/2014/main" id="{0802669B-C692-EB89-E0A5-E0AA84D86AFC}"/>
              </a:ext>
            </a:extLst>
          </p:cNvPr>
          <p:cNvSpPr/>
          <p:nvPr/>
        </p:nvSpPr>
        <p:spPr>
          <a:xfrm>
            <a:off x="3362631" y="2605548"/>
            <a:ext cx="5336743" cy="1346034"/>
          </a:xfrm>
          <a:custGeom>
            <a:avLst/>
            <a:gdLst>
              <a:gd name="connsiteX0" fmla="*/ 0 w 3685880"/>
              <a:gd name="connsiteY0" fmla="*/ 0 h 3223967"/>
              <a:gd name="connsiteX1" fmla="*/ 1998482 w 3685880"/>
              <a:gd name="connsiteY1" fmla="*/ 933253 h 3223967"/>
              <a:gd name="connsiteX2" fmla="*/ 3110845 w 3685880"/>
              <a:gd name="connsiteY2" fmla="*/ 2611225 h 3223967"/>
              <a:gd name="connsiteX3" fmla="*/ 3685880 w 3685880"/>
              <a:gd name="connsiteY3" fmla="*/ 3223967 h 3223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5880" h="3223967">
                <a:moveTo>
                  <a:pt x="0" y="0"/>
                </a:moveTo>
                <a:cubicBezTo>
                  <a:pt x="740004" y="249024"/>
                  <a:pt x="1480008" y="498049"/>
                  <a:pt x="1998482" y="933253"/>
                </a:cubicBezTo>
                <a:cubicBezTo>
                  <a:pt x="2516956" y="1368457"/>
                  <a:pt x="2829612" y="2229439"/>
                  <a:pt x="3110845" y="2611225"/>
                </a:cubicBezTo>
                <a:cubicBezTo>
                  <a:pt x="3392078" y="2993011"/>
                  <a:pt x="3538979" y="3108489"/>
                  <a:pt x="3685880" y="3223967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A4FCF69-A257-5CBF-F2A3-B761F86F77CD}"/>
              </a:ext>
            </a:extLst>
          </p:cNvPr>
          <p:cNvCxnSpPr>
            <a:cxnSpLocks/>
          </p:cNvCxnSpPr>
          <p:nvPr/>
        </p:nvCxnSpPr>
        <p:spPr>
          <a:xfrm flipH="1">
            <a:off x="9335385" y="4667694"/>
            <a:ext cx="2109688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4E53152-E870-5D96-55FE-57700B307CE1}"/>
              </a:ext>
            </a:extLst>
          </p:cNvPr>
          <p:cNvCxnSpPr>
            <a:cxnSpLocks/>
          </p:cNvCxnSpPr>
          <p:nvPr/>
        </p:nvCxnSpPr>
        <p:spPr>
          <a:xfrm flipH="1">
            <a:off x="9588268" y="4960771"/>
            <a:ext cx="1886950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6E602CE-7BD3-88AC-1136-6A0DC139BA74}"/>
              </a:ext>
            </a:extLst>
          </p:cNvPr>
          <p:cNvCxnSpPr>
            <a:cxnSpLocks/>
          </p:cNvCxnSpPr>
          <p:nvPr/>
        </p:nvCxnSpPr>
        <p:spPr>
          <a:xfrm flipH="1">
            <a:off x="9861248" y="5540226"/>
            <a:ext cx="1568752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7ECBBC6-5DA2-EC7D-4FB9-E8D10AAA415F}"/>
              </a:ext>
            </a:extLst>
          </p:cNvPr>
          <p:cNvCxnSpPr>
            <a:cxnSpLocks/>
          </p:cNvCxnSpPr>
          <p:nvPr/>
        </p:nvCxnSpPr>
        <p:spPr>
          <a:xfrm flipH="1">
            <a:off x="10147626" y="5806508"/>
            <a:ext cx="1287398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7144F7D5-C7C6-4CA4-3271-9863453E3583}"/>
              </a:ext>
            </a:extLst>
          </p:cNvPr>
          <p:cNvCxnSpPr>
            <a:cxnSpLocks/>
          </p:cNvCxnSpPr>
          <p:nvPr/>
        </p:nvCxnSpPr>
        <p:spPr>
          <a:xfrm flipH="1">
            <a:off x="10410558" y="6099585"/>
            <a:ext cx="1024466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35">
            <a:extLst>
              <a:ext uri="{FF2B5EF4-FFF2-40B4-BE49-F238E27FC236}">
                <a16:creationId xmlns:a16="http://schemas.microsoft.com/office/drawing/2014/main" id="{B37D346E-4A74-708E-49A0-C74B01CE2E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9072" y="3461705"/>
            <a:ext cx="2057400" cy="1181100"/>
          </a:xfrm>
          <a:prstGeom prst="rect">
            <a:avLst/>
          </a:prstGeom>
        </p:spPr>
      </p:pic>
      <p:sp>
        <p:nvSpPr>
          <p:cNvPr id="37" name="Freeform 36">
            <a:extLst>
              <a:ext uri="{FF2B5EF4-FFF2-40B4-BE49-F238E27FC236}">
                <a16:creationId xmlns:a16="http://schemas.microsoft.com/office/drawing/2014/main" id="{A3278918-4E4E-0A1E-5B4F-C7B56FC878DC}"/>
              </a:ext>
            </a:extLst>
          </p:cNvPr>
          <p:cNvSpPr/>
          <p:nvPr/>
        </p:nvSpPr>
        <p:spPr>
          <a:xfrm>
            <a:off x="4478734" y="3440295"/>
            <a:ext cx="1009305" cy="222495"/>
          </a:xfrm>
          <a:custGeom>
            <a:avLst/>
            <a:gdLst>
              <a:gd name="connsiteX0" fmla="*/ 0 w 3685880"/>
              <a:gd name="connsiteY0" fmla="*/ 0 h 3223967"/>
              <a:gd name="connsiteX1" fmla="*/ 1998482 w 3685880"/>
              <a:gd name="connsiteY1" fmla="*/ 933253 h 3223967"/>
              <a:gd name="connsiteX2" fmla="*/ 3110845 w 3685880"/>
              <a:gd name="connsiteY2" fmla="*/ 2611225 h 3223967"/>
              <a:gd name="connsiteX3" fmla="*/ 3685880 w 3685880"/>
              <a:gd name="connsiteY3" fmla="*/ 3223967 h 3223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5880" h="3223967">
                <a:moveTo>
                  <a:pt x="0" y="0"/>
                </a:moveTo>
                <a:cubicBezTo>
                  <a:pt x="740004" y="249024"/>
                  <a:pt x="1480008" y="498049"/>
                  <a:pt x="1998482" y="933253"/>
                </a:cubicBezTo>
                <a:cubicBezTo>
                  <a:pt x="2516956" y="1368457"/>
                  <a:pt x="2829612" y="2229439"/>
                  <a:pt x="3110845" y="2611225"/>
                </a:cubicBezTo>
                <a:cubicBezTo>
                  <a:pt x="3392078" y="2993011"/>
                  <a:pt x="3538979" y="3108489"/>
                  <a:pt x="3685880" y="3223967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2AD14AB3-1D15-6AE8-65F0-7A5C290C1C6F}"/>
              </a:ext>
            </a:extLst>
          </p:cNvPr>
          <p:cNvCxnSpPr>
            <a:cxnSpLocks/>
          </p:cNvCxnSpPr>
          <p:nvPr/>
        </p:nvCxnSpPr>
        <p:spPr>
          <a:xfrm flipH="1">
            <a:off x="6233105" y="3858887"/>
            <a:ext cx="448733" cy="465667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42">
            <a:extLst>
              <a:ext uri="{FF2B5EF4-FFF2-40B4-BE49-F238E27FC236}">
                <a16:creationId xmlns:a16="http://schemas.microsoft.com/office/drawing/2014/main" id="{208245FF-2AAC-C900-53FB-BAB3C287D9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18725" y="4778477"/>
            <a:ext cx="2259488" cy="1860755"/>
          </a:xfrm>
          <a:prstGeom prst="rect">
            <a:avLst/>
          </a:prstGeom>
        </p:spPr>
      </p:pic>
      <p:sp>
        <p:nvSpPr>
          <p:cNvPr id="44" name="Freeform 43">
            <a:extLst>
              <a:ext uri="{FF2B5EF4-FFF2-40B4-BE49-F238E27FC236}">
                <a16:creationId xmlns:a16="http://schemas.microsoft.com/office/drawing/2014/main" id="{730B887E-9DFF-FCD5-8B60-51ED903183F6}"/>
              </a:ext>
            </a:extLst>
          </p:cNvPr>
          <p:cNvSpPr/>
          <p:nvPr/>
        </p:nvSpPr>
        <p:spPr>
          <a:xfrm>
            <a:off x="2556528" y="3936824"/>
            <a:ext cx="2841382" cy="998970"/>
          </a:xfrm>
          <a:custGeom>
            <a:avLst/>
            <a:gdLst>
              <a:gd name="connsiteX0" fmla="*/ 0 w 3685880"/>
              <a:gd name="connsiteY0" fmla="*/ 0 h 3223967"/>
              <a:gd name="connsiteX1" fmla="*/ 1998482 w 3685880"/>
              <a:gd name="connsiteY1" fmla="*/ 933253 h 3223967"/>
              <a:gd name="connsiteX2" fmla="*/ 3110845 w 3685880"/>
              <a:gd name="connsiteY2" fmla="*/ 2611225 h 3223967"/>
              <a:gd name="connsiteX3" fmla="*/ 3685880 w 3685880"/>
              <a:gd name="connsiteY3" fmla="*/ 3223967 h 3223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5880" h="3223967">
                <a:moveTo>
                  <a:pt x="0" y="0"/>
                </a:moveTo>
                <a:cubicBezTo>
                  <a:pt x="740004" y="249024"/>
                  <a:pt x="1480008" y="498049"/>
                  <a:pt x="1998482" y="933253"/>
                </a:cubicBezTo>
                <a:cubicBezTo>
                  <a:pt x="2516956" y="1368457"/>
                  <a:pt x="2829612" y="2229439"/>
                  <a:pt x="3110845" y="2611225"/>
                </a:cubicBezTo>
                <a:cubicBezTo>
                  <a:pt x="3392078" y="2993011"/>
                  <a:pt x="3538979" y="3108489"/>
                  <a:pt x="3685880" y="3223967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85A468CB-85CC-BBAD-4D4D-AA36E4CE88F4}"/>
              </a:ext>
            </a:extLst>
          </p:cNvPr>
          <p:cNvCxnSpPr>
            <a:cxnSpLocks/>
          </p:cNvCxnSpPr>
          <p:nvPr/>
        </p:nvCxnSpPr>
        <p:spPr>
          <a:xfrm flipH="1">
            <a:off x="6218357" y="5407742"/>
            <a:ext cx="674056" cy="711198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49921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8290CEA-6FB1-E16B-5EF0-9F59C87149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2201" y="865238"/>
            <a:ext cx="6093347" cy="585721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AF4E42-8CAD-4E9D-AF2F-61E43CA26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1189" y="159611"/>
            <a:ext cx="6636774" cy="757481"/>
          </a:xfrm>
        </p:spPr>
        <p:txBody>
          <a:bodyPr>
            <a:normAutofit/>
          </a:bodyPr>
          <a:lstStyle/>
          <a:p>
            <a:r>
              <a:rPr lang="en-US" dirty="0"/>
              <a:t>How to View the </a:t>
            </a:r>
            <a:r>
              <a:rPr lang="en-US" i="1" dirty="0"/>
              <a:t>History </a:t>
            </a:r>
            <a:r>
              <a:rPr lang="en-US" dirty="0"/>
              <a:t>Tab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3CF162-8F90-390B-5FA1-1C994582B261}"/>
              </a:ext>
            </a:extLst>
          </p:cNvPr>
          <p:cNvSpPr txBox="1"/>
          <p:nvPr/>
        </p:nvSpPr>
        <p:spPr>
          <a:xfrm>
            <a:off x="166537" y="1473200"/>
            <a:ext cx="2439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1) Right click the project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FB963D-7BA8-BFE5-E078-44A5B6A4A5B5}"/>
              </a:ext>
            </a:extLst>
          </p:cNvPr>
          <p:cNvSpPr txBox="1"/>
          <p:nvPr/>
        </p:nvSpPr>
        <p:spPr>
          <a:xfrm>
            <a:off x="166537" y="3844808"/>
            <a:ext cx="3551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2) Choose </a:t>
            </a:r>
            <a:r>
              <a:rPr lang="en-US" i="1" dirty="0"/>
              <a:t>Team &gt; Show in History …</a:t>
            </a:r>
            <a:endParaRPr lang="en-US" dirty="0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3907B0D1-D456-791B-1E8E-7B25FAD09826}"/>
              </a:ext>
            </a:extLst>
          </p:cNvPr>
          <p:cNvSpPr/>
          <p:nvPr/>
        </p:nvSpPr>
        <p:spPr>
          <a:xfrm>
            <a:off x="5240593" y="4788310"/>
            <a:ext cx="1288026" cy="1907458"/>
          </a:xfrm>
          <a:custGeom>
            <a:avLst/>
            <a:gdLst>
              <a:gd name="connsiteX0" fmla="*/ 0 w 1078173"/>
              <a:gd name="connsiteY0" fmla="*/ 0 h 2487476"/>
              <a:gd name="connsiteX1" fmla="*/ 272955 w 1078173"/>
              <a:gd name="connsiteY1" fmla="*/ 2142698 h 2487476"/>
              <a:gd name="connsiteX2" fmla="*/ 1078173 w 1078173"/>
              <a:gd name="connsiteY2" fmla="*/ 2456597 h 24874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78173" h="2487476">
                <a:moveTo>
                  <a:pt x="0" y="0"/>
                </a:moveTo>
                <a:cubicBezTo>
                  <a:pt x="46630" y="866632"/>
                  <a:pt x="93260" y="1733265"/>
                  <a:pt x="272955" y="2142698"/>
                </a:cubicBezTo>
                <a:cubicBezTo>
                  <a:pt x="452650" y="2552131"/>
                  <a:pt x="765411" y="2504364"/>
                  <a:pt x="1078173" y="2456597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0630F92E-742A-A77E-D34F-CF77BF2C2AAA}"/>
              </a:ext>
            </a:extLst>
          </p:cNvPr>
          <p:cNvSpPr/>
          <p:nvPr/>
        </p:nvSpPr>
        <p:spPr>
          <a:xfrm flipV="1">
            <a:off x="2561444" y="1524000"/>
            <a:ext cx="1528775" cy="107159"/>
          </a:xfrm>
          <a:custGeom>
            <a:avLst/>
            <a:gdLst>
              <a:gd name="connsiteX0" fmla="*/ 0 w 3685880"/>
              <a:gd name="connsiteY0" fmla="*/ 0 h 3223967"/>
              <a:gd name="connsiteX1" fmla="*/ 1998482 w 3685880"/>
              <a:gd name="connsiteY1" fmla="*/ 933253 h 3223967"/>
              <a:gd name="connsiteX2" fmla="*/ 3110845 w 3685880"/>
              <a:gd name="connsiteY2" fmla="*/ 2611225 h 3223967"/>
              <a:gd name="connsiteX3" fmla="*/ 3685880 w 3685880"/>
              <a:gd name="connsiteY3" fmla="*/ 3223967 h 3223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5880" h="3223967">
                <a:moveTo>
                  <a:pt x="0" y="0"/>
                </a:moveTo>
                <a:cubicBezTo>
                  <a:pt x="740004" y="249024"/>
                  <a:pt x="1480008" y="498049"/>
                  <a:pt x="1998482" y="933253"/>
                </a:cubicBezTo>
                <a:cubicBezTo>
                  <a:pt x="2516956" y="1368457"/>
                  <a:pt x="2829612" y="2229439"/>
                  <a:pt x="3110845" y="2611225"/>
                </a:cubicBezTo>
                <a:cubicBezTo>
                  <a:pt x="3392078" y="2993011"/>
                  <a:pt x="3538979" y="3108489"/>
                  <a:pt x="3685880" y="3223967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67FC182B-85E6-6B32-BE1A-6F9D0FC8410C}"/>
              </a:ext>
            </a:extLst>
          </p:cNvPr>
          <p:cNvSpPr/>
          <p:nvPr/>
        </p:nvSpPr>
        <p:spPr>
          <a:xfrm>
            <a:off x="3637936" y="4031225"/>
            <a:ext cx="1366684" cy="747252"/>
          </a:xfrm>
          <a:custGeom>
            <a:avLst/>
            <a:gdLst>
              <a:gd name="connsiteX0" fmla="*/ 0 w 3685880"/>
              <a:gd name="connsiteY0" fmla="*/ 0 h 3223967"/>
              <a:gd name="connsiteX1" fmla="*/ 1998482 w 3685880"/>
              <a:gd name="connsiteY1" fmla="*/ 933253 h 3223967"/>
              <a:gd name="connsiteX2" fmla="*/ 3110845 w 3685880"/>
              <a:gd name="connsiteY2" fmla="*/ 2611225 h 3223967"/>
              <a:gd name="connsiteX3" fmla="*/ 3685880 w 3685880"/>
              <a:gd name="connsiteY3" fmla="*/ 3223967 h 3223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5880" h="3223967">
                <a:moveTo>
                  <a:pt x="0" y="0"/>
                </a:moveTo>
                <a:cubicBezTo>
                  <a:pt x="740004" y="249024"/>
                  <a:pt x="1480008" y="498049"/>
                  <a:pt x="1998482" y="933253"/>
                </a:cubicBezTo>
                <a:cubicBezTo>
                  <a:pt x="2516956" y="1368457"/>
                  <a:pt x="2829612" y="2229439"/>
                  <a:pt x="3110845" y="2611225"/>
                </a:cubicBezTo>
                <a:cubicBezTo>
                  <a:pt x="3392078" y="2993011"/>
                  <a:pt x="3538979" y="3108489"/>
                  <a:pt x="3685880" y="3223967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E0D7819C-F153-276D-0E79-4D45A66519B0}"/>
              </a:ext>
            </a:extLst>
          </p:cNvPr>
          <p:cNvSpPr/>
          <p:nvPr/>
        </p:nvSpPr>
        <p:spPr>
          <a:xfrm>
            <a:off x="8999456" y="3382296"/>
            <a:ext cx="557499" cy="18681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6FC2A9EF-2DCB-4D48-5564-CC651E579158}"/>
              </a:ext>
            </a:extLst>
          </p:cNvPr>
          <p:cNvSpPr/>
          <p:nvPr/>
        </p:nvSpPr>
        <p:spPr>
          <a:xfrm>
            <a:off x="7497095" y="820994"/>
            <a:ext cx="1440427" cy="2679290"/>
          </a:xfrm>
          <a:custGeom>
            <a:avLst/>
            <a:gdLst>
              <a:gd name="connsiteX0" fmla="*/ 0 w 1078173"/>
              <a:gd name="connsiteY0" fmla="*/ 0 h 2487476"/>
              <a:gd name="connsiteX1" fmla="*/ 272955 w 1078173"/>
              <a:gd name="connsiteY1" fmla="*/ 2142698 h 2487476"/>
              <a:gd name="connsiteX2" fmla="*/ 1078173 w 1078173"/>
              <a:gd name="connsiteY2" fmla="*/ 2456597 h 24874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78173" h="2487476">
                <a:moveTo>
                  <a:pt x="0" y="0"/>
                </a:moveTo>
                <a:cubicBezTo>
                  <a:pt x="46630" y="866632"/>
                  <a:pt x="93260" y="1733265"/>
                  <a:pt x="272955" y="2142698"/>
                </a:cubicBezTo>
                <a:cubicBezTo>
                  <a:pt x="452650" y="2552131"/>
                  <a:pt x="765411" y="2504364"/>
                  <a:pt x="1078173" y="2456597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246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AF4E42-8CAD-4E9D-AF2F-61E43CA26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5414" y="167805"/>
            <a:ext cx="9227026" cy="757481"/>
          </a:xfrm>
        </p:spPr>
        <p:txBody>
          <a:bodyPr>
            <a:normAutofit fontScale="90000"/>
          </a:bodyPr>
          <a:lstStyle/>
          <a:p>
            <a:r>
              <a:rPr lang="en-US" dirty="0"/>
              <a:t>Project </a:t>
            </a:r>
            <a:r>
              <a:rPr lang="en-US" i="1" dirty="0"/>
              <a:t>F23-A-000</a:t>
            </a:r>
            <a:r>
              <a:rPr lang="en-US" dirty="0"/>
              <a:t> Under Git Source Control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2E15FC1-7228-238D-CF66-E357A835B0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1463" y="925286"/>
            <a:ext cx="7549073" cy="5764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6901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C6EF18A1-4133-AEBB-A4DD-7AD5D2061E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160" y="1055273"/>
            <a:ext cx="5529646" cy="33495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AF4E42-8CAD-4E9D-AF2F-61E43CA26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6052" y="159611"/>
            <a:ext cx="7393860" cy="757481"/>
          </a:xfrm>
        </p:spPr>
        <p:txBody>
          <a:bodyPr>
            <a:normAutofit fontScale="90000"/>
          </a:bodyPr>
          <a:lstStyle/>
          <a:p>
            <a:r>
              <a:rPr lang="en-US" dirty="0"/>
              <a:t>How to View the </a:t>
            </a:r>
            <a:r>
              <a:rPr lang="en-US" i="1" dirty="0"/>
              <a:t>Git Staging </a:t>
            </a:r>
            <a:r>
              <a:rPr lang="en-US" dirty="0"/>
              <a:t>Tab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3CF162-8F90-390B-5FA1-1C994582B261}"/>
              </a:ext>
            </a:extLst>
          </p:cNvPr>
          <p:cNvSpPr txBox="1"/>
          <p:nvPr/>
        </p:nvSpPr>
        <p:spPr>
          <a:xfrm>
            <a:off x="7314589" y="725948"/>
            <a:ext cx="394646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arenR"/>
            </a:pPr>
            <a:r>
              <a:rPr lang="en-US" dirty="0"/>
              <a:t>Click </a:t>
            </a:r>
            <a:r>
              <a:rPr lang="en-US" i="1" dirty="0"/>
              <a:t>Window &gt; Show View &gt; Other…</a:t>
            </a:r>
          </a:p>
          <a:p>
            <a:pPr marL="342900" indent="-342900">
              <a:buAutoNum type="arabicParenR"/>
            </a:pPr>
            <a:endParaRPr lang="en-US" i="1" dirty="0"/>
          </a:p>
          <a:p>
            <a:pPr marL="342900" indent="-342900">
              <a:buAutoNum type="arabicParenR"/>
            </a:pPr>
            <a:r>
              <a:rPr lang="en-US" dirty="0"/>
              <a:t>From the </a:t>
            </a:r>
            <a:r>
              <a:rPr lang="en-US" i="1" dirty="0"/>
              <a:t>Show View</a:t>
            </a:r>
            <a:r>
              <a:rPr lang="en-US" dirty="0"/>
              <a:t> dialog</a:t>
            </a:r>
            <a:br>
              <a:rPr lang="en-US" dirty="0"/>
            </a:br>
            <a:r>
              <a:rPr lang="en-US" dirty="0"/>
              <a:t>Choose </a:t>
            </a:r>
            <a:r>
              <a:rPr lang="en-US" i="1" dirty="0"/>
              <a:t>Git &gt; Git Staging</a:t>
            </a:r>
            <a:endParaRPr lang="en-US" dirty="0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0630F92E-742A-A77E-D34F-CF77BF2C2AAA}"/>
              </a:ext>
            </a:extLst>
          </p:cNvPr>
          <p:cNvSpPr/>
          <p:nvPr/>
        </p:nvSpPr>
        <p:spPr>
          <a:xfrm flipH="1">
            <a:off x="3765755" y="878511"/>
            <a:ext cx="3559276" cy="232534"/>
          </a:xfrm>
          <a:custGeom>
            <a:avLst/>
            <a:gdLst>
              <a:gd name="connsiteX0" fmla="*/ 0 w 3685880"/>
              <a:gd name="connsiteY0" fmla="*/ 0 h 3223967"/>
              <a:gd name="connsiteX1" fmla="*/ 1998482 w 3685880"/>
              <a:gd name="connsiteY1" fmla="*/ 933253 h 3223967"/>
              <a:gd name="connsiteX2" fmla="*/ 3110845 w 3685880"/>
              <a:gd name="connsiteY2" fmla="*/ 2611225 h 3223967"/>
              <a:gd name="connsiteX3" fmla="*/ 3685880 w 3685880"/>
              <a:gd name="connsiteY3" fmla="*/ 3223967 h 3223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5880" h="3223967">
                <a:moveTo>
                  <a:pt x="0" y="0"/>
                </a:moveTo>
                <a:cubicBezTo>
                  <a:pt x="740004" y="249024"/>
                  <a:pt x="1480008" y="498049"/>
                  <a:pt x="1998482" y="933253"/>
                </a:cubicBezTo>
                <a:cubicBezTo>
                  <a:pt x="2516956" y="1368457"/>
                  <a:pt x="2829612" y="2229439"/>
                  <a:pt x="3110845" y="2611225"/>
                </a:cubicBezTo>
                <a:cubicBezTo>
                  <a:pt x="3392078" y="2993011"/>
                  <a:pt x="3538979" y="3108489"/>
                  <a:pt x="3685880" y="3223967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88EBC7C-4CC2-1B6C-5545-D4F1620601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4183" y="3116824"/>
            <a:ext cx="2103607" cy="2870405"/>
          </a:xfrm>
          <a:prstGeom prst="rect">
            <a:avLst/>
          </a:prstGeom>
        </p:spPr>
      </p:pic>
      <p:sp>
        <p:nvSpPr>
          <p:cNvPr id="20" name="Freeform 19">
            <a:extLst>
              <a:ext uri="{FF2B5EF4-FFF2-40B4-BE49-F238E27FC236}">
                <a16:creationId xmlns:a16="http://schemas.microsoft.com/office/drawing/2014/main" id="{68CE6B71-B13D-54B5-A99B-BF49C168992D}"/>
              </a:ext>
            </a:extLst>
          </p:cNvPr>
          <p:cNvSpPr/>
          <p:nvPr/>
        </p:nvSpPr>
        <p:spPr>
          <a:xfrm flipH="1">
            <a:off x="8347585" y="1907458"/>
            <a:ext cx="1356853" cy="2349910"/>
          </a:xfrm>
          <a:custGeom>
            <a:avLst/>
            <a:gdLst>
              <a:gd name="connsiteX0" fmla="*/ 0 w 1078173"/>
              <a:gd name="connsiteY0" fmla="*/ 0 h 2487476"/>
              <a:gd name="connsiteX1" fmla="*/ 272955 w 1078173"/>
              <a:gd name="connsiteY1" fmla="*/ 2142698 h 2487476"/>
              <a:gd name="connsiteX2" fmla="*/ 1078173 w 1078173"/>
              <a:gd name="connsiteY2" fmla="*/ 2456597 h 24874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78173" h="2487476">
                <a:moveTo>
                  <a:pt x="0" y="0"/>
                </a:moveTo>
                <a:cubicBezTo>
                  <a:pt x="46630" y="866632"/>
                  <a:pt x="93260" y="1733265"/>
                  <a:pt x="272955" y="2142698"/>
                </a:cubicBezTo>
                <a:cubicBezTo>
                  <a:pt x="452650" y="2552131"/>
                  <a:pt x="765411" y="2504364"/>
                  <a:pt x="1078173" y="2456597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65726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46D83ED-3786-35BD-D299-D0D57490FB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2727" y="778014"/>
            <a:ext cx="7772400" cy="591218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AF4E42-8CAD-4E9D-AF2F-61E43CA26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5414" y="167805"/>
            <a:ext cx="9227026" cy="757481"/>
          </a:xfrm>
        </p:spPr>
        <p:txBody>
          <a:bodyPr>
            <a:normAutofit/>
          </a:bodyPr>
          <a:lstStyle/>
          <a:p>
            <a:r>
              <a:rPr lang="en-US" dirty="0"/>
              <a:t>A Change/Edit Before Doing a </a:t>
            </a:r>
            <a:r>
              <a:rPr lang="en-US" i="1" dirty="0"/>
              <a:t>Team Pull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53972A80-2367-CBAB-0CDC-1C086540038A}"/>
              </a:ext>
            </a:extLst>
          </p:cNvPr>
          <p:cNvSpPr/>
          <p:nvPr/>
        </p:nvSpPr>
        <p:spPr>
          <a:xfrm>
            <a:off x="4409440" y="3332480"/>
            <a:ext cx="5181600" cy="11684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F89B957-F199-50AB-C6F5-730CFD5DB948}"/>
              </a:ext>
            </a:extLst>
          </p:cNvPr>
          <p:cNvCxnSpPr/>
          <p:nvPr/>
        </p:nvCxnSpPr>
        <p:spPr>
          <a:xfrm flipH="1">
            <a:off x="8940800" y="2621280"/>
            <a:ext cx="375920" cy="690880"/>
          </a:xfrm>
          <a:prstGeom prst="line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72665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AF4E42-8CAD-4E9D-AF2F-61E43CA26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2555" y="198940"/>
            <a:ext cx="10131159" cy="757481"/>
          </a:xfrm>
        </p:spPr>
        <p:txBody>
          <a:bodyPr>
            <a:normAutofit fontScale="90000"/>
          </a:bodyPr>
          <a:lstStyle/>
          <a:p>
            <a:r>
              <a:rPr lang="en-US" i="1" dirty="0"/>
              <a:t>Ready to Push Changes – 1</a:t>
            </a:r>
            <a:r>
              <a:rPr lang="en-US" i="1" baseline="30000" dirty="0"/>
              <a:t>st</a:t>
            </a:r>
            <a:r>
              <a:rPr lang="en-US" i="1" dirty="0"/>
              <a:t> Do Team Commit …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560DF5-D0B1-6CF8-AB1E-48A439DF07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5603" y="925286"/>
            <a:ext cx="6980793" cy="5885115"/>
          </a:xfrm>
          <a:prstGeom prst="rect">
            <a:avLst/>
          </a:prstGeom>
        </p:spPr>
      </p:pic>
      <p:sp>
        <p:nvSpPr>
          <p:cNvPr id="6" name="Freeform 5">
            <a:extLst>
              <a:ext uri="{FF2B5EF4-FFF2-40B4-BE49-F238E27FC236}">
                <a16:creationId xmlns:a16="http://schemas.microsoft.com/office/drawing/2014/main" id="{9EB51951-7EAC-088C-1679-90993999A642}"/>
              </a:ext>
            </a:extLst>
          </p:cNvPr>
          <p:cNvSpPr/>
          <p:nvPr/>
        </p:nvSpPr>
        <p:spPr>
          <a:xfrm>
            <a:off x="1808480" y="1838960"/>
            <a:ext cx="934720" cy="228224"/>
          </a:xfrm>
          <a:custGeom>
            <a:avLst/>
            <a:gdLst>
              <a:gd name="connsiteX0" fmla="*/ 0 w 934720"/>
              <a:gd name="connsiteY0" fmla="*/ 0 h 228224"/>
              <a:gd name="connsiteX1" fmla="*/ 345440 w 934720"/>
              <a:gd name="connsiteY1" fmla="*/ 213360 h 228224"/>
              <a:gd name="connsiteX2" fmla="*/ 934720 w 934720"/>
              <a:gd name="connsiteY2" fmla="*/ 193040 h 228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34720" h="228224">
                <a:moveTo>
                  <a:pt x="0" y="0"/>
                </a:moveTo>
                <a:cubicBezTo>
                  <a:pt x="94826" y="90593"/>
                  <a:pt x="189653" y="181187"/>
                  <a:pt x="345440" y="213360"/>
                </a:cubicBezTo>
                <a:cubicBezTo>
                  <a:pt x="501227" y="245533"/>
                  <a:pt x="717973" y="219286"/>
                  <a:pt x="934720" y="193040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3CF162-8F90-390B-5FA1-1C994582B261}"/>
              </a:ext>
            </a:extLst>
          </p:cNvPr>
          <p:cNvSpPr txBox="1"/>
          <p:nvPr/>
        </p:nvSpPr>
        <p:spPr>
          <a:xfrm>
            <a:off x="166537" y="1473200"/>
            <a:ext cx="2439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1) Right click the project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FB963D-7BA8-BFE5-E078-44A5B6A4A5B5}"/>
              </a:ext>
            </a:extLst>
          </p:cNvPr>
          <p:cNvSpPr txBox="1"/>
          <p:nvPr/>
        </p:nvSpPr>
        <p:spPr>
          <a:xfrm>
            <a:off x="166537" y="3844808"/>
            <a:ext cx="2805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2) Choose </a:t>
            </a:r>
            <a:r>
              <a:rPr lang="en-US" i="1" dirty="0"/>
              <a:t>Team &gt; Commit…</a:t>
            </a:r>
            <a:endParaRPr lang="en-US" dirty="0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3907B0D1-D456-791B-1E8E-7B25FAD09826}"/>
              </a:ext>
            </a:extLst>
          </p:cNvPr>
          <p:cNvSpPr/>
          <p:nvPr/>
        </p:nvSpPr>
        <p:spPr>
          <a:xfrm>
            <a:off x="2224585" y="4244454"/>
            <a:ext cx="1078173" cy="2487476"/>
          </a:xfrm>
          <a:custGeom>
            <a:avLst/>
            <a:gdLst>
              <a:gd name="connsiteX0" fmla="*/ 0 w 1078173"/>
              <a:gd name="connsiteY0" fmla="*/ 0 h 2487476"/>
              <a:gd name="connsiteX1" fmla="*/ 272955 w 1078173"/>
              <a:gd name="connsiteY1" fmla="*/ 2142698 h 2487476"/>
              <a:gd name="connsiteX2" fmla="*/ 1078173 w 1078173"/>
              <a:gd name="connsiteY2" fmla="*/ 2456597 h 24874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78173" h="2487476">
                <a:moveTo>
                  <a:pt x="0" y="0"/>
                </a:moveTo>
                <a:cubicBezTo>
                  <a:pt x="46630" y="866632"/>
                  <a:pt x="93260" y="1733265"/>
                  <a:pt x="272955" y="2142698"/>
                </a:cubicBezTo>
                <a:cubicBezTo>
                  <a:pt x="452650" y="2552131"/>
                  <a:pt x="765411" y="2504364"/>
                  <a:pt x="1078173" y="2456597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2B399E93-2ACF-1190-AE3C-CD88745EDC66}"/>
              </a:ext>
            </a:extLst>
          </p:cNvPr>
          <p:cNvSpPr/>
          <p:nvPr/>
        </p:nvSpPr>
        <p:spPr>
          <a:xfrm>
            <a:off x="4148919" y="3671248"/>
            <a:ext cx="1378424" cy="3017512"/>
          </a:xfrm>
          <a:custGeom>
            <a:avLst/>
            <a:gdLst>
              <a:gd name="connsiteX0" fmla="*/ 0 w 1378424"/>
              <a:gd name="connsiteY0" fmla="*/ 3016155 h 3017512"/>
              <a:gd name="connsiteX1" fmla="*/ 777923 w 1378424"/>
              <a:gd name="connsiteY1" fmla="*/ 2634018 h 3017512"/>
              <a:gd name="connsiteX2" fmla="*/ 777923 w 1378424"/>
              <a:gd name="connsiteY2" fmla="*/ 655092 h 3017512"/>
              <a:gd name="connsiteX3" fmla="*/ 1378424 w 1378424"/>
              <a:gd name="connsiteY3" fmla="*/ 0 h 3017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78424" h="3017512">
                <a:moveTo>
                  <a:pt x="0" y="3016155"/>
                </a:moveTo>
                <a:cubicBezTo>
                  <a:pt x="324134" y="3021841"/>
                  <a:pt x="648269" y="3027528"/>
                  <a:pt x="777923" y="2634018"/>
                </a:cubicBezTo>
                <a:cubicBezTo>
                  <a:pt x="907577" y="2240508"/>
                  <a:pt x="677840" y="1094095"/>
                  <a:pt x="777923" y="655092"/>
                </a:cubicBezTo>
                <a:cubicBezTo>
                  <a:pt x="878006" y="216089"/>
                  <a:pt x="1128215" y="108044"/>
                  <a:pt x="1378424" y="0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4156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7EB889B0-AD05-C3A6-A989-13738BC26C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6675" y="751840"/>
            <a:ext cx="7772400" cy="594958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73CF162-8F90-390B-5FA1-1C994582B261}"/>
              </a:ext>
            </a:extLst>
          </p:cNvPr>
          <p:cNvSpPr txBox="1"/>
          <p:nvPr/>
        </p:nvSpPr>
        <p:spPr>
          <a:xfrm>
            <a:off x="9970548" y="3844808"/>
            <a:ext cx="2136803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arenR"/>
            </a:pPr>
            <a:r>
              <a:rPr lang="en-US" dirty="0"/>
              <a:t>Provide a </a:t>
            </a:r>
          </a:p>
          <a:p>
            <a:r>
              <a:rPr lang="en-US" i="1" dirty="0"/>
              <a:t>       commit message</a:t>
            </a:r>
          </a:p>
          <a:p>
            <a:endParaRPr lang="en-US" i="1" dirty="0"/>
          </a:p>
          <a:p>
            <a:endParaRPr lang="en-US" i="1" dirty="0"/>
          </a:p>
          <a:p>
            <a:endParaRPr lang="en-US" i="1" dirty="0"/>
          </a:p>
          <a:p>
            <a:endParaRPr lang="en-US" i="1" dirty="0"/>
          </a:p>
          <a:p>
            <a:r>
              <a:rPr lang="en-US" dirty="0"/>
              <a:t>2) Click </a:t>
            </a:r>
            <a:r>
              <a:rPr lang="en-US" i="1" dirty="0"/>
              <a:t>Commit</a:t>
            </a:r>
            <a:endParaRPr lang="en-US" dirty="0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AF601599-8B13-2BA8-CE57-978F93005994}"/>
              </a:ext>
            </a:extLst>
          </p:cNvPr>
          <p:cNvSpPr/>
          <p:nvPr/>
        </p:nvSpPr>
        <p:spPr>
          <a:xfrm>
            <a:off x="8980227" y="4435522"/>
            <a:ext cx="2006221" cy="655093"/>
          </a:xfrm>
          <a:custGeom>
            <a:avLst/>
            <a:gdLst>
              <a:gd name="connsiteX0" fmla="*/ 2006221 w 2006221"/>
              <a:gd name="connsiteY0" fmla="*/ 0 h 655093"/>
              <a:gd name="connsiteX1" fmla="*/ 1596788 w 2006221"/>
              <a:gd name="connsiteY1" fmla="*/ 354842 h 655093"/>
              <a:gd name="connsiteX2" fmla="*/ 0 w 2006221"/>
              <a:gd name="connsiteY2" fmla="*/ 655093 h 655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06221" h="655093">
                <a:moveTo>
                  <a:pt x="2006221" y="0"/>
                </a:moveTo>
                <a:cubicBezTo>
                  <a:pt x="1968689" y="122830"/>
                  <a:pt x="1931158" y="245660"/>
                  <a:pt x="1596788" y="354842"/>
                </a:cubicBezTo>
                <a:cubicBezTo>
                  <a:pt x="1262418" y="464024"/>
                  <a:pt x="631209" y="559558"/>
                  <a:pt x="0" y="655093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01E8A2D5-DA8F-CE66-123F-E829D6F14EAE}"/>
              </a:ext>
            </a:extLst>
          </p:cNvPr>
          <p:cNvSpPr/>
          <p:nvPr/>
        </p:nvSpPr>
        <p:spPr>
          <a:xfrm>
            <a:off x="9608024" y="5856433"/>
            <a:ext cx="1640006" cy="435185"/>
          </a:xfrm>
          <a:custGeom>
            <a:avLst/>
            <a:gdLst>
              <a:gd name="connsiteX0" fmla="*/ 2006221 w 2006221"/>
              <a:gd name="connsiteY0" fmla="*/ 0 h 655093"/>
              <a:gd name="connsiteX1" fmla="*/ 1596788 w 2006221"/>
              <a:gd name="connsiteY1" fmla="*/ 354842 h 655093"/>
              <a:gd name="connsiteX2" fmla="*/ 0 w 2006221"/>
              <a:gd name="connsiteY2" fmla="*/ 655093 h 655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06221" h="655093">
                <a:moveTo>
                  <a:pt x="2006221" y="0"/>
                </a:moveTo>
                <a:cubicBezTo>
                  <a:pt x="1968689" y="122830"/>
                  <a:pt x="1931158" y="245660"/>
                  <a:pt x="1596788" y="354842"/>
                </a:cubicBezTo>
                <a:cubicBezTo>
                  <a:pt x="1262418" y="464024"/>
                  <a:pt x="631209" y="559558"/>
                  <a:pt x="0" y="655093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293D0FAC-3D24-9307-7541-604EBC85A3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4547" y="172480"/>
            <a:ext cx="4382903" cy="757481"/>
          </a:xfrm>
        </p:spPr>
        <p:txBody>
          <a:bodyPr>
            <a:normAutofit/>
          </a:bodyPr>
          <a:lstStyle/>
          <a:p>
            <a:r>
              <a:rPr lang="en-US" dirty="0"/>
              <a:t>Finish the </a:t>
            </a:r>
            <a:r>
              <a:rPr lang="en-US" i="1" dirty="0"/>
              <a:t>Commit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58567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293D0FAC-3D24-9307-7541-604EBC85A3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6619" y="103692"/>
            <a:ext cx="8377083" cy="757481"/>
          </a:xfrm>
        </p:spPr>
        <p:txBody>
          <a:bodyPr>
            <a:normAutofit fontScale="90000"/>
          </a:bodyPr>
          <a:lstStyle/>
          <a:p>
            <a:r>
              <a:rPr lang="en-US" u="sng" dirty="0"/>
              <a:t>Now</a:t>
            </a:r>
            <a:r>
              <a:rPr lang="en-US" dirty="0"/>
              <a:t> (after the Commit) Do a </a:t>
            </a:r>
            <a:r>
              <a:rPr lang="en-US" i="1" dirty="0"/>
              <a:t>Team Pull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3D3E665-4445-D2B1-9D4B-52EA50E469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8012" y="860611"/>
            <a:ext cx="7155976" cy="5997389"/>
          </a:xfrm>
          <a:prstGeom prst="rect">
            <a:avLst/>
          </a:prstGeom>
        </p:spPr>
      </p:pic>
      <p:sp>
        <p:nvSpPr>
          <p:cNvPr id="4" name="Freeform 3">
            <a:extLst>
              <a:ext uri="{FF2B5EF4-FFF2-40B4-BE49-F238E27FC236}">
                <a16:creationId xmlns:a16="http://schemas.microsoft.com/office/drawing/2014/main" id="{89503757-4BBB-4F3C-0B49-C2E137C05F24}"/>
              </a:ext>
            </a:extLst>
          </p:cNvPr>
          <p:cNvSpPr/>
          <p:nvPr/>
        </p:nvSpPr>
        <p:spPr>
          <a:xfrm>
            <a:off x="1808480" y="1784368"/>
            <a:ext cx="934720" cy="228224"/>
          </a:xfrm>
          <a:custGeom>
            <a:avLst/>
            <a:gdLst>
              <a:gd name="connsiteX0" fmla="*/ 0 w 934720"/>
              <a:gd name="connsiteY0" fmla="*/ 0 h 228224"/>
              <a:gd name="connsiteX1" fmla="*/ 345440 w 934720"/>
              <a:gd name="connsiteY1" fmla="*/ 213360 h 228224"/>
              <a:gd name="connsiteX2" fmla="*/ 934720 w 934720"/>
              <a:gd name="connsiteY2" fmla="*/ 193040 h 228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34720" h="228224">
                <a:moveTo>
                  <a:pt x="0" y="0"/>
                </a:moveTo>
                <a:cubicBezTo>
                  <a:pt x="94826" y="90593"/>
                  <a:pt x="189653" y="181187"/>
                  <a:pt x="345440" y="213360"/>
                </a:cubicBezTo>
                <a:cubicBezTo>
                  <a:pt x="501227" y="245533"/>
                  <a:pt x="717973" y="219286"/>
                  <a:pt x="934720" y="193040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CE3A9B-C0E5-619C-73BF-4A974389F872}"/>
              </a:ext>
            </a:extLst>
          </p:cNvPr>
          <p:cNvSpPr txBox="1"/>
          <p:nvPr/>
        </p:nvSpPr>
        <p:spPr>
          <a:xfrm>
            <a:off x="166537" y="1418608"/>
            <a:ext cx="2439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1) Right click the project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6A093C-0BD6-8DC0-C9F8-F5A7E03CA12C}"/>
              </a:ext>
            </a:extLst>
          </p:cNvPr>
          <p:cNvSpPr txBox="1"/>
          <p:nvPr/>
        </p:nvSpPr>
        <p:spPr>
          <a:xfrm>
            <a:off x="166537" y="3844808"/>
            <a:ext cx="2241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2) Choose </a:t>
            </a:r>
            <a:r>
              <a:rPr lang="en-US" i="1" dirty="0"/>
              <a:t>Team &gt; Pull</a:t>
            </a:r>
            <a:endParaRPr lang="en-US" dirty="0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4FF532CB-16D4-248E-6373-10AA86899FC5}"/>
              </a:ext>
            </a:extLst>
          </p:cNvPr>
          <p:cNvSpPr/>
          <p:nvPr/>
        </p:nvSpPr>
        <p:spPr>
          <a:xfrm>
            <a:off x="2224585" y="4244454"/>
            <a:ext cx="1487606" cy="2441066"/>
          </a:xfrm>
          <a:custGeom>
            <a:avLst/>
            <a:gdLst>
              <a:gd name="connsiteX0" fmla="*/ 0 w 1078173"/>
              <a:gd name="connsiteY0" fmla="*/ 0 h 2487476"/>
              <a:gd name="connsiteX1" fmla="*/ 272955 w 1078173"/>
              <a:gd name="connsiteY1" fmla="*/ 2142698 h 2487476"/>
              <a:gd name="connsiteX2" fmla="*/ 1078173 w 1078173"/>
              <a:gd name="connsiteY2" fmla="*/ 2456597 h 24874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78173" h="2487476">
                <a:moveTo>
                  <a:pt x="0" y="0"/>
                </a:moveTo>
                <a:cubicBezTo>
                  <a:pt x="46630" y="866632"/>
                  <a:pt x="93260" y="1733265"/>
                  <a:pt x="272955" y="2142698"/>
                </a:cubicBezTo>
                <a:cubicBezTo>
                  <a:pt x="452650" y="2552131"/>
                  <a:pt x="765411" y="2504364"/>
                  <a:pt x="1078173" y="2456597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78F2B22A-8B30-6085-04FA-8E68D2404920}"/>
              </a:ext>
            </a:extLst>
          </p:cNvPr>
          <p:cNvSpPr/>
          <p:nvPr/>
        </p:nvSpPr>
        <p:spPr>
          <a:xfrm>
            <a:off x="4148918" y="4776716"/>
            <a:ext cx="1947081" cy="1966635"/>
          </a:xfrm>
          <a:custGeom>
            <a:avLst/>
            <a:gdLst>
              <a:gd name="connsiteX0" fmla="*/ 0 w 1378424"/>
              <a:gd name="connsiteY0" fmla="*/ 3016155 h 3017512"/>
              <a:gd name="connsiteX1" fmla="*/ 777923 w 1378424"/>
              <a:gd name="connsiteY1" fmla="*/ 2634018 h 3017512"/>
              <a:gd name="connsiteX2" fmla="*/ 777923 w 1378424"/>
              <a:gd name="connsiteY2" fmla="*/ 655092 h 3017512"/>
              <a:gd name="connsiteX3" fmla="*/ 1378424 w 1378424"/>
              <a:gd name="connsiteY3" fmla="*/ 0 h 3017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78424" h="3017512">
                <a:moveTo>
                  <a:pt x="0" y="3016155"/>
                </a:moveTo>
                <a:cubicBezTo>
                  <a:pt x="324134" y="3021841"/>
                  <a:pt x="648269" y="3027528"/>
                  <a:pt x="777923" y="2634018"/>
                </a:cubicBezTo>
                <a:cubicBezTo>
                  <a:pt x="907577" y="2240508"/>
                  <a:pt x="677840" y="1094095"/>
                  <a:pt x="777923" y="655092"/>
                </a:cubicBezTo>
                <a:cubicBezTo>
                  <a:pt x="878006" y="216089"/>
                  <a:pt x="1128215" y="108044"/>
                  <a:pt x="1378424" y="0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8715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293D0FAC-3D24-9307-7541-604EBC85A3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2800" y="123356"/>
            <a:ext cx="5486399" cy="757481"/>
          </a:xfrm>
        </p:spPr>
        <p:txBody>
          <a:bodyPr>
            <a:normAutofit/>
          </a:bodyPr>
          <a:lstStyle/>
          <a:p>
            <a:r>
              <a:rPr lang="en-US" dirty="0"/>
              <a:t>Oh-oh a Merge Conflict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BAC25E-A432-23BF-5880-3B1A5FDDCB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006" y="880837"/>
            <a:ext cx="11879987" cy="5248321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8C70D8A-5EAE-1B9D-2A00-01E6FC7462E8}"/>
              </a:ext>
            </a:extLst>
          </p:cNvPr>
          <p:cNvSpPr/>
          <p:nvPr/>
        </p:nvSpPr>
        <p:spPr>
          <a:xfrm>
            <a:off x="5295331" y="96060"/>
            <a:ext cx="3543868" cy="757481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F55B1158-F654-DBFF-6234-BBF47863ABFA}"/>
              </a:ext>
            </a:extLst>
          </p:cNvPr>
          <p:cNvSpPr/>
          <p:nvPr/>
        </p:nvSpPr>
        <p:spPr>
          <a:xfrm>
            <a:off x="1064525" y="729320"/>
            <a:ext cx="4217159" cy="1740925"/>
          </a:xfrm>
          <a:custGeom>
            <a:avLst/>
            <a:gdLst>
              <a:gd name="connsiteX0" fmla="*/ 4217159 w 4217159"/>
              <a:gd name="connsiteY0" fmla="*/ 21307 h 1740925"/>
              <a:gd name="connsiteX1" fmla="*/ 3507475 w 4217159"/>
              <a:gd name="connsiteY1" fmla="*/ 116841 h 1740925"/>
              <a:gd name="connsiteX2" fmla="*/ 1528550 w 4217159"/>
              <a:gd name="connsiteY2" fmla="*/ 116841 h 1740925"/>
              <a:gd name="connsiteX3" fmla="*/ 0 w 4217159"/>
              <a:gd name="connsiteY3" fmla="*/ 1740925 h 1740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17159" h="1740925">
                <a:moveTo>
                  <a:pt x="4217159" y="21307"/>
                </a:moveTo>
                <a:cubicBezTo>
                  <a:pt x="4086367" y="61113"/>
                  <a:pt x="3955576" y="100919"/>
                  <a:pt x="3507475" y="116841"/>
                </a:cubicBezTo>
                <a:cubicBezTo>
                  <a:pt x="3059374" y="132763"/>
                  <a:pt x="2113129" y="-153840"/>
                  <a:pt x="1528550" y="116841"/>
                </a:cubicBezTo>
                <a:cubicBezTo>
                  <a:pt x="943971" y="387522"/>
                  <a:pt x="471985" y="1064223"/>
                  <a:pt x="0" y="1740925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9DB4AB2E-F095-9914-2F42-85390871E944}"/>
              </a:ext>
            </a:extLst>
          </p:cNvPr>
          <p:cNvSpPr/>
          <p:nvPr/>
        </p:nvSpPr>
        <p:spPr>
          <a:xfrm>
            <a:off x="2052320" y="853440"/>
            <a:ext cx="3302000" cy="1148080"/>
          </a:xfrm>
          <a:custGeom>
            <a:avLst/>
            <a:gdLst>
              <a:gd name="connsiteX0" fmla="*/ 3302000 w 3302000"/>
              <a:gd name="connsiteY0" fmla="*/ 0 h 1148080"/>
              <a:gd name="connsiteX1" fmla="*/ 1198880 w 3302000"/>
              <a:gd name="connsiteY1" fmla="*/ 254000 h 1148080"/>
              <a:gd name="connsiteX2" fmla="*/ 0 w 3302000"/>
              <a:gd name="connsiteY2" fmla="*/ 1148080 h 1148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302000" h="1148080">
                <a:moveTo>
                  <a:pt x="3302000" y="0"/>
                </a:moveTo>
                <a:cubicBezTo>
                  <a:pt x="2525606" y="31326"/>
                  <a:pt x="1749213" y="62653"/>
                  <a:pt x="1198880" y="254000"/>
                </a:cubicBezTo>
                <a:cubicBezTo>
                  <a:pt x="648547" y="445347"/>
                  <a:pt x="324273" y="796713"/>
                  <a:pt x="0" y="1148080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0DA9238E-3C62-85B3-3F34-93EAB2EE80C7}"/>
              </a:ext>
            </a:extLst>
          </p:cNvPr>
          <p:cNvSpPr/>
          <p:nvPr/>
        </p:nvSpPr>
        <p:spPr>
          <a:xfrm>
            <a:off x="2306320" y="863600"/>
            <a:ext cx="3271520" cy="3373120"/>
          </a:xfrm>
          <a:custGeom>
            <a:avLst/>
            <a:gdLst>
              <a:gd name="connsiteX0" fmla="*/ 3271520 w 3271520"/>
              <a:gd name="connsiteY0" fmla="*/ 0 h 3373120"/>
              <a:gd name="connsiteX1" fmla="*/ 1838960 w 3271520"/>
              <a:gd name="connsiteY1" fmla="*/ 843280 h 3373120"/>
              <a:gd name="connsiteX2" fmla="*/ 0 w 3271520"/>
              <a:gd name="connsiteY2" fmla="*/ 3373120 h 3373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271520" h="3373120">
                <a:moveTo>
                  <a:pt x="3271520" y="0"/>
                </a:moveTo>
                <a:cubicBezTo>
                  <a:pt x="2827866" y="140546"/>
                  <a:pt x="2384213" y="281093"/>
                  <a:pt x="1838960" y="843280"/>
                </a:cubicBezTo>
                <a:cubicBezTo>
                  <a:pt x="1293707" y="1405467"/>
                  <a:pt x="646853" y="2389293"/>
                  <a:pt x="0" y="3373120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A9308F53-C682-351A-21BE-B32CDE4F6B9B}"/>
              </a:ext>
            </a:extLst>
          </p:cNvPr>
          <p:cNvSpPr/>
          <p:nvPr/>
        </p:nvSpPr>
        <p:spPr>
          <a:xfrm>
            <a:off x="6451600" y="873760"/>
            <a:ext cx="642083" cy="2905760"/>
          </a:xfrm>
          <a:custGeom>
            <a:avLst/>
            <a:gdLst>
              <a:gd name="connsiteX0" fmla="*/ 0 w 642083"/>
              <a:gd name="connsiteY0" fmla="*/ 0 h 2905760"/>
              <a:gd name="connsiteX1" fmla="*/ 640080 w 642083"/>
              <a:gd name="connsiteY1" fmla="*/ 1402080 h 2905760"/>
              <a:gd name="connsiteX2" fmla="*/ 162560 w 642083"/>
              <a:gd name="connsiteY2" fmla="*/ 2905760 h 2905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42083" h="2905760">
                <a:moveTo>
                  <a:pt x="0" y="0"/>
                </a:moveTo>
                <a:cubicBezTo>
                  <a:pt x="306493" y="458893"/>
                  <a:pt x="612987" y="917787"/>
                  <a:pt x="640080" y="1402080"/>
                </a:cubicBezTo>
                <a:cubicBezTo>
                  <a:pt x="667173" y="1886373"/>
                  <a:pt x="414866" y="2396066"/>
                  <a:pt x="162560" y="2905760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EC5973DB-F5D2-D939-D7AE-896124C1CD91}"/>
              </a:ext>
            </a:extLst>
          </p:cNvPr>
          <p:cNvSpPr/>
          <p:nvPr/>
        </p:nvSpPr>
        <p:spPr>
          <a:xfrm>
            <a:off x="7345680" y="873760"/>
            <a:ext cx="751840" cy="3048000"/>
          </a:xfrm>
          <a:custGeom>
            <a:avLst/>
            <a:gdLst>
              <a:gd name="connsiteX0" fmla="*/ 0 w 751840"/>
              <a:gd name="connsiteY0" fmla="*/ 0 h 3048000"/>
              <a:gd name="connsiteX1" fmla="*/ 172720 w 751840"/>
              <a:gd name="connsiteY1" fmla="*/ 2062480 h 3048000"/>
              <a:gd name="connsiteX2" fmla="*/ 751840 w 751840"/>
              <a:gd name="connsiteY2" fmla="*/ 3048000 h 304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1840" h="3048000">
                <a:moveTo>
                  <a:pt x="0" y="0"/>
                </a:moveTo>
                <a:cubicBezTo>
                  <a:pt x="23706" y="777240"/>
                  <a:pt x="47413" y="1554480"/>
                  <a:pt x="172720" y="2062480"/>
                </a:cubicBezTo>
                <a:cubicBezTo>
                  <a:pt x="298027" y="2570480"/>
                  <a:pt x="524933" y="2809240"/>
                  <a:pt x="751840" y="3048000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563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8705CCCC-6157-CAE7-3D9B-402ED4D1C6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6570" y="934720"/>
            <a:ext cx="7766652" cy="5537200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293D0FAC-3D24-9307-7541-604EBC85A3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9800" y="197559"/>
            <a:ext cx="7772399" cy="757481"/>
          </a:xfrm>
        </p:spPr>
        <p:txBody>
          <a:bodyPr>
            <a:normAutofit fontScale="90000"/>
          </a:bodyPr>
          <a:lstStyle/>
          <a:p>
            <a:r>
              <a:rPr lang="en-US" dirty="0"/>
              <a:t>Interpreting the “Pull Result” Dialog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01E63D9-DBEC-12C2-0977-2BA85B946772}"/>
              </a:ext>
            </a:extLst>
          </p:cNvPr>
          <p:cNvSpPr/>
          <p:nvPr/>
        </p:nvSpPr>
        <p:spPr>
          <a:xfrm>
            <a:off x="5273040" y="995680"/>
            <a:ext cx="1087120" cy="3251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96B0DC-FB7C-5DB6-6195-4E5077EAC0F1}"/>
              </a:ext>
            </a:extLst>
          </p:cNvPr>
          <p:cNvSpPr txBox="1"/>
          <p:nvPr/>
        </p:nvSpPr>
        <p:spPr>
          <a:xfrm>
            <a:off x="308777" y="1012208"/>
            <a:ext cx="3842975" cy="53553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arenR"/>
            </a:pPr>
            <a:r>
              <a:rPr lang="en-US" dirty="0"/>
              <a:t>The </a:t>
            </a:r>
            <a:r>
              <a:rPr lang="en-US" i="1" dirty="0"/>
              <a:t>Pull Result</a:t>
            </a:r>
            <a:r>
              <a:rPr lang="en-US" dirty="0"/>
              <a:t> dialog appeared </a:t>
            </a:r>
            <a:br>
              <a:rPr lang="en-US" dirty="0"/>
            </a:br>
            <a:r>
              <a:rPr lang="en-US" dirty="0"/>
              <a:t>when we executed the </a:t>
            </a:r>
            <a:r>
              <a:rPr lang="en-US" i="1" dirty="0"/>
              <a:t>Team Pull</a:t>
            </a:r>
          </a:p>
          <a:p>
            <a:pPr marL="342900" indent="-342900">
              <a:buAutoNum type="arabicParenR"/>
            </a:pPr>
            <a:endParaRPr lang="en-US" i="1" dirty="0"/>
          </a:p>
          <a:p>
            <a:pPr marL="342900" indent="-342900">
              <a:buAutoNum type="arabicParenR"/>
            </a:pPr>
            <a:r>
              <a:rPr lang="en-US" dirty="0"/>
              <a:t>The </a:t>
            </a:r>
            <a:r>
              <a:rPr lang="en-US" i="1" dirty="0"/>
              <a:t>Result</a:t>
            </a:r>
            <a:r>
              <a:rPr lang="en-US" dirty="0"/>
              <a:t> is “Conflicting”</a:t>
            </a:r>
          </a:p>
          <a:p>
            <a:pPr marL="342900" indent="-342900">
              <a:buAutoNum type="arabicParenR"/>
            </a:pPr>
            <a:endParaRPr lang="en-US" dirty="0"/>
          </a:p>
          <a:p>
            <a:pPr marL="342900" indent="-342900">
              <a:buAutoNum type="arabicParenR"/>
            </a:pPr>
            <a:endParaRPr lang="en-US" dirty="0"/>
          </a:p>
          <a:p>
            <a:pPr marL="342900" indent="-342900">
              <a:buAutoNum type="arabicParenR"/>
            </a:pPr>
            <a:endParaRPr lang="en-US" dirty="0"/>
          </a:p>
          <a:p>
            <a:pPr marL="342900" indent="-342900">
              <a:buAutoNum type="arabicParenR"/>
            </a:pPr>
            <a:endParaRPr lang="en-US" dirty="0"/>
          </a:p>
          <a:p>
            <a:pPr marL="342900" indent="-342900">
              <a:buAutoNum type="arabicParenR"/>
            </a:pPr>
            <a:endParaRPr lang="en-US" dirty="0"/>
          </a:p>
          <a:p>
            <a:pPr marL="342900" indent="-342900">
              <a:buAutoNum type="arabicParenR"/>
            </a:pPr>
            <a:endParaRPr lang="en-US" dirty="0"/>
          </a:p>
          <a:p>
            <a:pPr marL="342900" indent="-342900">
              <a:buAutoNum type="arabicParenR"/>
            </a:pPr>
            <a:r>
              <a:rPr lang="en-US" dirty="0"/>
              <a:t>The </a:t>
            </a:r>
            <a:r>
              <a:rPr lang="en-US" i="1" dirty="0"/>
              <a:t>Merge input</a:t>
            </a:r>
            <a:r>
              <a:rPr lang="en-US" dirty="0"/>
              <a:t> section shows </a:t>
            </a:r>
            <a:br>
              <a:rPr lang="en-US" dirty="0"/>
            </a:br>
            <a:r>
              <a:rPr lang="en-US" dirty="0"/>
              <a:t>2 previous commits that must </a:t>
            </a:r>
            <a:br>
              <a:rPr lang="en-US" dirty="0"/>
            </a:br>
            <a:r>
              <a:rPr lang="en-US" dirty="0"/>
              <a:t>now be merged</a:t>
            </a:r>
          </a:p>
          <a:p>
            <a:pPr marL="342900" indent="-342900">
              <a:buAutoNum type="arabicParenR"/>
            </a:pPr>
            <a:endParaRPr lang="en-US" dirty="0"/>
          </a:p>
          <a:p>
            <a:pPr marL="342900" indent="-342900">
              <a:buAutoNum type="arabicParenR"/>
            </a:pPr>
            <a:endParaRPr lang="en-US" dirty="0"/>
          </a:p>
          <a:p>
            <a:pPr marL="342900" indent="-342900">
              <a:buAutoNum type="arabicParenR"/>
            </a:pPr>
            <a:r>
              <a:rPr lang="en-US" dirty="0"/>
              <a:t>Git determined there was a conflict</a:t>
            </a:r>
            <a:br>
              <a:rPr lang="en-US" dirty="0"/>
            </a:br>
            <a:r>
              <a:rPr lang="en-US" dirty="0"/>
              <a:t>by comparing this local code base</a:t>
            </a:r>
            <a:br>
              <a:rPr lang="en-US" dirty="0"/>
            </a:br>
            <a:r>
              <a:rPr lang="en-US" dirty="0"/>
              <a:t>to the code base up in the shared</a:t>
            </a:r>
            <a:br>
              <a:rPr lang="en-US" dirty="0"/>
            </a:br>
            <a:r>
              <a:rPr lang="en-US" dirty="0"/>
              <a:t>repo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71B12316-6A58-CF9A-27F0-CA3FFEC53A2C}"/>
              </a:ext>
            </a:extLst>
          </p:cNvPr>
          <p:cNvSpPr/>
          <p:nvPr/>
        </p:nvSpPr>
        <p:spPr>
          <a:xfrm>
            <a:off x="1757680" y="843195"/>
            <a:ext cx="3484880" cy="213445"/>
          </a:xfrm>
          <a:custGeom>
            <a:avLst/>
            <a:gdLst>
              <a:gd name="connsiteX0" fmla="*/ 0 w 3484880"/>
              <a:gd name="connsiteY0" fmla="*/ 213445 h 213445"/>
              <a:gd name="connsiteX1" fmla="*/ 2082800 w 3484880"/>
              <a:gd name="connsiteY1" fmla="*/ 85 h 213445"/>
              <a:gd name="connsiteX2" fmla="*/ 3484880 w 3484880"/>
              <a:gd name="connsiteY2" fmla="*/ 193125 h 213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84880" h="213445">
                <a:moveTo>
                  <a:pt x="0" y="213445"/>
                </a:moveTo>
                <a:cubicBezTo>
                  <a:pt x="750993" y="108458"/>
                  <a:pt x="1501987" y="3472"/>
                  <a:pt x="2082800" y="85"/>
                </a:cubicBezTo>
                <a:cubicBezTo>
                  <a:pt x="2663613" y="-3302"/>
                  <a:pt x="3074246" y="94911"/>
                  <a:pt x="3484880" y="193125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34C73BDF-C46A-C0E5-CAD7-EF7C19B6D6EF}"/>
              </a:ext>
            </a:extLst>
          </p:cNvPr>
          <p:cNvSpPr/>
          <p:nvPr/>
        </p:nvSpPr>
        <p:spPr>
          <a:xfrm>
            <a:off x="3210560" y="1938856"/>
            <a:ext cx="1910080" cy="2186104"/>
          </a:xfrm>
          <a:custGeom>
            <a:avLst/>
            <a:gdLst>
              <a:gd name="connsiteX0" fmla="*/ 0 w 1910080"/>
              <a:gd name="connsiteY0" fmla="*/ 82984 h 2186104"/>
              <a:gd name="connsiteX1" fmla="*/ 416560 w 1910080"/>
              <a:gd name="connsiteY1" fmla="*/ 143944 h 2186104"/>
              <a:gd name="connsiteX2" fmla="*/ 1066800 w 1910080"/>
              <a:gd name="connsiteY2" fmla="*/ 1413944 h 2186104"/>
              <a:gd name="connsiteX3" fmla="*/ 1910080 w 1910080"/>
              <a:gd name="connsiteY3" fmla="*/ 2186104 h 2186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10080" h="2186104">
                <a:moveTo>
                  <a:pt x="0" y="82984"/>
                </a:moveTo>
                <a:cubicBezTo>
                  <a:pt x="119380" y="2550"/>
                  <a:pt x="238760" y="-77883"/>
                  <a:pt x="416560" y="143944"/>
                </a:cubicBezTo>
                <a:cubicBezTo>
                  <a:pt x="594360" y="365771"/>
                  <a:pt x="817880" y="1073584"/>
                  <a:pt x="1066800" y="1413944"/>
                </a:cubicBezTo>
                <a:cubicBezTo>
                  <a:pt x="1315720" y="1754304"/>
                  <a:pt x="1612900" y="1970204"/>
                  <a:pt x="1910080" y="2186104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Left Brace 14">
            <a:extLst>
              <a:ext uri="{FF2B5EF4-FFF2-40B4-BE49-F238E27FC236}">
                <a16:creationId xmlns:a16="http://schemas.microsoft.com/office/drawing/2014/main" id="{38B02FA5-BD82-086E-535A-7A9F98CDCA1F}"/>
              </a:ext>
            </a:extLst>
          </p:cNvPr>
          <p:cNvSpPr/>
          <p:nvPr/>
        </p:nvSpPr>
        <p:spPr>
          <a:xfrm>
            <a:off x="4500880" y="4460240"/>
            <a:ext cx="155448" cy="914400"/>
          </a:xfrm>
          <a:prstGeom prst="lef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F1159C5A-9ACA-8E9E-4703-EF9305F1F6B5}"/>
              </a:ext>
            </a:extLst>
          </p:cNvPr>
          <p:cNvSpPr/>
          <p:nvPr/>
        </p:nvSpPr>
        <p:spPr>
          <a:xfrm>
            <a:off x="1877960" y="4650658"/>
            <a:ext cx="2511159" cy="284844"/>
          </a:xfrm>
          <a:custGeom>
            <a:avLst/>
            <a:gdLst>
              <a:gd name="connsiteX0" fmla="*/ 13936 w 3051776"/>
              <a:gd name="connsiteY0" fmla="*/ 0 h 576862"/>
              <a:gd name="connsiteX1" fmla="*/ 460976 w 3051776"/>
              <a:gd name="connsiteY1" fmla="*/ 497840 h 576862"/>
              <a:gd name="connsiteX2" fmla="*/ 3051776 w 3051776"/>
              <a:gd name="connsiteY2" fmla="*/ 568960 h 576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51776" h="576862">
                <a:moveTo>
                  <a:pt x="13936" y="0"/>
                </a:moveTo>
                <a:cubicBezTo>
                  <a:pt x="-15698" y="201506"/>
                  <a:pt x="-45331" y="403013"/>
                  <a:pt x="460976" y="497840"/>
                </a:cubicBezTo>
                <a:cubicBezTo>
                  <a:pt x="967283" y="592667"/>
                  <a:pt x="2009529" y="580813"/>
                  <a:pt x="3051776" y="568960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2337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151E85A-DC3B-A3E8-D34C-7BDC626CB4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5103" y="772160"/>
            <a:ext cx="8847491" cy="5882640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293D0FAC-3D24-9307-7541-604EBC85A3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6981" y="102335"/>
            <a:ext cx="6558454" cy="757481"/>
          </a:xfrm>
        </p:spPr>
        <p:txBody>
          <a:bodyPr>
            <a:normAutofit fontScale="90000"/>
          </a:bodyPr>
          <a:lstStyle/>
          <a:p>
            <a:r>
              <a:rPr lang="en-US" dirty="0"/>
              <a:t>A Look at the Commit History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7E3F4A-D7F5-E3A2-9462-CF37C91784F0}"/>
              </a:ext>
            </a:extLst>
          </p:cNvPr>
          <p:cNvSpPr txBox="1"/>
          <p:nvPr/>
        </p:nvSpPr>
        <p:spPr>
          <a:xfrm>
            <a:off x="308777" y="1012208"/>
            <a:ext cx="289162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en-US" dirty="0"/>
              <a:t>By clicking the git </a:t>
            </a:r>
            <a:r>
              <a:rPr lang="en-US" i="1" dirty="0"/>
              <a:t>History </a:t>
            </a:r>
            <a:r>
              <a:rPr lang="en-US" dirty="0"/>
              <a:t>tab, we can see the commit history</a:t>
            </a:r>
            <a:endParaRPr lang="en-US" i="1" dirty="0"/>
          </a:p>
          <a:p>
            <a:pPr marL="342900" indent="-342900">
              <a:buAutoNum type="arabicParenR"/>
            </a:pPr>
            <a:endParaRPr lang="en-US" i="1" dirty="0"/>
          </a:p>
          <a:p>
            <a:pPr marL="342900" indent="-342900">
              <a:buAutoNum type="arabicParenR"/>
            </a:pPr>
            <a:r>
              <a:rPr lang="en-US" dirty="0"/>
              <a:t>And the two previous commits that must be merged</a:t>
            </a:r>
          </a:p>
          <a:p>
            <a:pPr marL="342900" indent="-342900">
              <a:buAutoNum type="arabicParenR"/>
            </a:pPr>
            <a:endParaRPr lang="en-US" dirty="0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A3789A6E-4865-B1E0-F6F3-05059ACA7005}"/>
              </a:ext>
            </a:extLst>
          </p:cNvPr>
          <p:cNvSpPr/>
          <p:nvPr/>
        </p:nvSpPr>
        <p:spPr>
          <a:xfrm>
            <a:off x="2722880" y="1330960"/>
            <a:ext cx="5506720" cy="2286000"/>
          </a:xfrm>
          <a:custGeom>
            <a:avLst/>
            <a:gdLst>
              <a:gd name="connsiteX0" fmla="*/ 0 w 5506720"/>
              <a:gd name="connsiteY0" fmla="*/ 0 h 2286000"/>
              <a:gd name="connsiteX1" fmla="*/ 335280 w 5506720"/>
              <a:gd name="connsiteY1" fmla="*/ 934720 h 2286000"/>
              <a:gd name="connsiteX2" fmla="*/ 762000 w 5506720"/>
              <a:gd name="connsiteY2" fmla="*/ 1818640 h 2286000"/>
              <a:gd name="connsiteX3" fmla="*/ 2286000 w 5506720"/>
              <a:gd name="connsiteY3" fmla="*/ 2032000 h 2286000"/>
              <a:gd name="connsiteX4" fmla="*/ 5506720 w 5506720"/>
              <a:gd name="connsiteY4" fmla="*/ 2286000 h 228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06720" h="2286000">
                <a:moveTo>
                  <a:pt x="0" y="0"/>
                </a:moveTo>
                <a:cubicBezTo>
                  <a:pt x="104140" y="315806"/>
                  <a:pt x="208280" y="631613"/>
                  <a:pt x="335280" y="934720"/>
                </a:cubicBezTo>
                <a:cubicBezTo>
                  <a:pt x="462280" y="1237827"/>
                  <a:pt x="436880" y="1635760"/>
                  <a:pt x="762000" y="1818640"/>
                </a:cubicBezTo>
                <a:cubicBezTo>
                  <a:pt x="1087120" y="2001520"/>
                  <a:pt x="1495213" y="1954107"/>
                  <a:pt x="2286000" y="2032000"/>
                </a:cubicBezTo>
                <a:cubicBezTo>
                  <a:pt x="3076787" y="2109893"/>
                  <a:pt x="4291753" y="2197946"/>
                  <a:pt x="5506720" y="2286000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5C9784C-A144-67D3-8628-50259830D115}"/>
              </a:ext>
            </a:extLst>
          </p:cNvPr>
          <p:cNvSpPr/>
          <p:nvPr/>
        </p:nvSpPr>
        <p:spPr>
          <a:xfrm>
            <a:off x="5364480" y="4490720"/>
            <a:ext cx="3149600" cy="11761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6C20BF7-238C-78B3-E9BE-752B6E528012}"/>
              </a:ext>
            </a:extLst>
          </p:cNvPr>
          <p:cNvSpPr/>
          <p:nvPr/>
        </p:nvSpPr>
        <p:spPr>
          <a:xfrm>
            <a:off x="5371545" y="4352450"/>
            <a:ext cx="3324338" cy="11660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B20FED12-8C8B-1A93-26F4-7F098D9D2E99}"/>
              </a:ext>
            </a:extLst>
          </p:cNvPr>
          <p:cNvSpPr/>
          <p:nvPr/>
        </p:nvSpPr>
        <p:spPr>
          <a:xfrm>
            <a:off x="1597572" y="2867283"/>
            <a:ext cx="3668111" cy="1599614"/>
          </a:xfrm>
          <a:custGeom>
            <a:avLst/>
            <a:gdLst>
              <a:gd name="connsiteX0" fmla="*/ 0 w 3668111"/>
              <a:gd name="connsiteY0" fmla="*/ 12551 h 1599614"/>
              <a:gd name="connsiteX1" fmla="*/ 630621 w 3668111"/>
              <a:gd name="connsiteY1" fmla="*/ 159696 h 1599614"/>
              <a:gd name="connsiteX2" fmla="*/ 1418897 w 3668111"/>
              <a:gd name="connsiteY2" fmla="*/ 1137158 h 1599614"/>
              <a:gd name="connsiteX3" fmla="*/ 3668111 w 3668111"/>
              <a:gd name="connsiteY3" fmla="*/ 1599614 h 1599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68111" h="1599614">
                <a:moveTo>
                  <a:pt x="0" y="12551"/>
                </a:moveTo>
                <a:cubicBezTo>
                  <a:pt x="197069" y="-7594"/>
                  <a:pt x="394138" y="-27738"/>
                  <a:pt x="630621" y="159696"/>
                </a:cubicBezTo>
                <a:cubicBezTo>
                  <a:pt x="867104" y="347130"/>
                  <a:pt x="912649" y="897172"/>
                  <a:pt x="1418897" y="1137158"/>
                </a:cubicBezTo>
                <a:cubicBezTo>
                  <a:pt x="1925145" y="1377144"/>
                  <a:pt x="2796628" y="1488379"/>
                  <a:pt x="3668111" y="1599614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4941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5243</TotalTime>
  <Words>575</Words>
  <Application>Microsoft Macintosh PowerPoint</Application>
  <PresentationFormat>Widescreen</PresentationFormat>
  <Paragraphs>121</Paragraphs>
  <Slides>20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office theme</vt:lpstr>
      <vt:lpstr>CSSE220 Resolving  Merge Conflicts In Eclipse EGit</vt:lpstr>
      <vt:lpstr>Project F23-A-000 Under Git Source Control</vt:lpstr>
      <vt:lpstr>A Change/Edit Before Doing a Team Pull</vt:lpstr>
      <vt:lpstr>Ready to Push Changes – 1st Do Team Commit …</vt:lpstr>
      <vt:lpstr>Finish the Commit</vt:lpstr>
      <vt:lpstr>Now (after the Commit) Do a Team Pull</vt:lpstr>
      <vt:lpstr>Oh-oh a Merge Conflict</vt:lpstr>
      <vt:lpstr>Interpreting the “Pull Result” Dialog</vt:lpstr>
      <vt:lpstr>A Look at the Commit History</vt:lpstr>
      <vt:lpstr>Git Inserts Two Code Chunks</vt:lpstr>
      <vt:lpstr>Types of Code Chunk Interference</vt:lpstr>
      <vt:lpstr>After Merge</vt:lpstr>
      <vt:lpstr>MainApp.java is an Unstaged Change</vt:lpstr>
      <vt:lpstr>Make MainApp.java Staged &amp; Then Push &amp; Commit</vt:lpstr>
      <vt:lpstr>Make MainApp.java Staged</vt:lpstr>
      <vt:lpstr>The Merge Conflict is Resolved</vt:lpstr>
      <vt:lpstr>Additional EGit/Eclipse Details</vt:lpstr>
      <vt:lpstr>Understanding EGit Icon Adornments</vt:lpstr>
      <vt:lpstr>How to View the History Tab</vt:lpstr>
      <vt:lpstr>How to View the Git Staging Tab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Yoder, Jason</dc:creator>
  <cp:lastModifiedBy>Hollingsworth, Joseph</cp:lastModifiedBy>
  <cp:revision>396</cp:revision>
  <dcterms:created xsi:type="dcterms:W3CDTF">2013-07-15T20:26:40Z</dcterms:created>
  <dcterms:modified xsi:type="dcterms:W3CDTF">2022-11-17T16:11:31Z</dcterms:modified>
</cp:coreProperties>
</file>